
<file path=[Content_Types].xml><?xml version="1.0" encoding="utf-8"?>
<Types xmlns="http://schemas.openxmlformats.org/package/2006/content-types">
  <Default Extension="gif" ContentType="image/gif"/>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92"/>
  </p:notesMasterIdLst>
  <p:handoutMasterIdLst>
    <p:handoutMasterId r:id="rId93"/>
  </p:handoutMasterIdLst>
  <p:sldIdLst>
    <p:sldId id="256" r:id="rId3"/>
    <p:sldId id="371" r:id="rId4"/>
    <p:sldId id="372" r:id="rId5"/>
    <p:sldId id="373" r:id="rId6"/>
    <p:sldId id="374" r:id="rId7"/>
    <p:sldId id="375" r:id="rId8"/>
    <p:sldId id="376" r:id="rId9"/>
    <p:sldId id="377" r:id="rId10"/>
    <p:sldId id="378" r:id="rId11"/>
    <p:sldId id="379" r:id="rId12"/>
    <p:sldId id="469" r:id="rId13"/>
    <p:sldId id="380" r:id="rId14"/>
    <p:sldId id="386" r:id="rId15"/>
    <p:sldId id="387" r:id="rId16"/>
    <p:sldId id="388" r:id="rId17"/>
    <p:sldId id="389" r:id="rId18"/>
    <p:sldId id="390" r:id="rId19"/>
    <p:sldId id="391" r:id="rId20"/>
    <p:sldId id="392" r:id="rId21"/>
    <p:sldId id="393" r:id="rId22"/>
    <p:sldId id="394" r:id="rId23"/>
    <p:sldId id="395" r:id="rId24"/>
    <p:sldId id="396" r:id="rId25"/>
    <p:sldId id="413" r:id="rId26"/>
    <p:sldId id="410" r:id="rId27"/>
    <p:sldId id="382" r:id="rId28"/>
    <p:sldId id="422" r:id="rId29"/>
    <p:sldId id="423" r:id="rId30"/>
    <p:sldId id="467" r:id="rId31"/>
    <p:sldId id="466" r:id="rId32"/>
    <p:sldId id="424" r:id="rId33"/>
    <p:sldId id="425" r:id="rId34"/>
    <p:sldId id="426" r:id="rId35"/>
    <p:sldId id="427" r:id="rId36"/>
    <p:sldId id="428" r:id="rId37"/>
    <p:sldId id="429" r:id="rId38"/>
    <p:sldId id="430" r:id="rId39"/>
    <p:sldId id="431" r:id="rId40"/>
    <p:sldId id="411" r:id="rId41"/>
    <p:sldId id="412" r:id="rId42"/>
    <p:sldId id="405" r:id="rId43"/>
    <p:sldId id="464" r:id="rId44"/>
    <p:sldId id="432" r:id="rId45"/>
    <p:sldId id="433" r:id="rId46"/>
    <p:sldId id="434" r:id="rId47"/>
    <p:sldId id="468" r:id="rId48"/>
    <p:sldId id="406" r:id="rId49"/>
    <p:sldId id="407" r:id="rId50"/>
    <p:sldId id="408" r:id="rId51"/>
    <p:sldId id="409" r:id="rId52"/>
    <p:sldId id="401" r:id="rId53"/>
    <p:sldId id="465" r:id="rId54"/>
    <p:sldId id="437" r:id="rId55"/>
    <p:sldId id="439" r:id="rId56"/>
    <p:sldId id="440" r:id="rId57"/>
    <p:sldId id="441" r:id="rId58"/>
    <p:sldId id="442" r:id="rId59"/>
    <p:sldId id="443" r:id="rId60"/>
    <p:sldId id="444" r:id="rId61"/>
    <p:sldId id="446" r:id="rId62"/>
    <p:sldId id="447" r:id="rId63"/>
    <p:sldId id="448" r:id="rId64"/>
    <p:sldId id="449" r:id="rId65"/>
    <p:sldId id="451" r:id="rId66"/>
    <p:sldId id="452" r:id="rId67"/>
    <p:sldId id="453" r:id="rId68"/>
    <p:sldId id="454" r:id="rId69"/>
    <p:sldId id="455" r:id="rId70"/>
    <p:sldId id="456" r:id="rId71"/>
    <p:sldId id="457" r:id="rId72"/>
    <p:sldId id="458" r:id="rId73"/>
    <p:sldId id="459" r:id="rId74"/>
    <p:sldId id="460" r:id="rId75"/>
    <p:sldId id="461" r:id="rId76"/>
    <p:sldId id="462" r:id="rId77"/>
    <p:sldId id="404" r:id="rId78"/>
    <p:sldId id="463" r:id="rId79"/>
    <p:sldId id="415" r:id="rId80"/>
    <p:sldId id="416" r:id="rId81"/>
    <p:sldId id="417" r:id="rId82"/>
    <p:sldId id="418" r:id="rId83"/>
    <p:sldId id="419" r:id="rId84"/>
    <p:sldId id="420" r:id="rId85"/>
    <p:sldId id="421" r:id="rId86"/>
    <p:sldId id="398" r:id="rId87"/>
    <p:sldId id="399" r:id="rId88"/>
    <p:sldId id="436" r:id="rId89"/>
    <p:sldId id="414" r:id="rId90"/>
    <p:sldId id="402" r:id="rId91"/>
  </p:sldIdLst>
  <p:sldSz cx="9906000" cy="6858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3792">
          <p15:clr>
            <a:srgbClr val="A4A3A4"/>
          </p15:clr>
        </p15:guide>
        <p15:guide id="4" orient="horz" pos="336">
          <p15:clr>
            <a:srgbClr val="A4A3A4"/>
          </p15:clr>
        </p15:guide>
        <p15:guide id="5" orient="horz" pos="1920">
          <p15:clr>
            <a:srgbClr val="A4A3A4"/>
          </p15:clr>
        </p15:guide>
        <p15:guide id="6" orient="horz" pos="3984">
          <p15:clr>
            <a:srgbClr val="A4A3A4"/>
          </p15:clr>
        </p15:guide>
        <p15:guide id="7" orient="horz" pos="1152">
          <p15:clr>
            <a:srgbClr val="A4A3A4"/>
          </p15:clr>
        </p15:guide>
        <p15:guide id="8" pos="3839">
          <p15:clr>
            <a:srgbClr val="A4A3A4"/>
          </p15:clr>
        </p15:guide>
        <p15:guide id="9" pos="671">
          <p15:clr>
            <a:srgbClr val="A4A3A4"/>
          </p15:clr>
        </p15:guide>
        <p15:guide id="10" pos="7007">
          <p15:clr>
            <a:srgbClr val="A4A3A4"/>
          </p15:clr>
        </p15:guide>
        <p15:guide id="11" pos="6143">
          <p15:clr>
            <a:srgbClr val="A4A3A4"/>
          </p15:clr>
        </p15:guide>
        <p15:guide id="12" pos="3263">
          <p15:clr>
            <a:srgbClr val="A4A3A4"/>
          </p15:clr>
        </p15:guide>
        <p15:guide id="13" pos="7391">
          <p15:clr>
            <a:srgbClr val="A4A3A4"/>
          </p15:clr>
        </p15:guide>
        <p15:guide id="14" pos="3695">
          <p15:clr>
            <a:srgbClr val="A4A3A4"/>
          </p15:clr>
        </p15:guide>
        <p15:guide id="15" pos="3120">
          <p15:clr>
            <a:srgbClr val="A4A3A4"/>
          </p15:clr>
        </p15:guide>
        <p15:guide id="16" pos="545">
          <p15:clr>
            <a:srgbClr val="A4A3A4"/>
          </p15:clr>
        </p15:guide>
        <p15:guide id="17" pos="5695">
          <p15:clr>
            <a:srgbClr val="A4A3A4"/>
          </p15:clr>
        </p15:guide>
        <p15:guide id="18" pos="4992">
          <p15:clr>
            <a:srgbClr val="A4A3A4"/>
          </p15:clr>
        </p15:guide>
        <p15:guide id="19" pos="2652">
          <p15:clr>
            <a:srgbClr val="A4A3A4"/>
          </p15:clr>
        </p15:guide>
        <p15:guide id="20" pos="6007">
          <p15:clr>
            <a:srgbClr val="A4A3A4"/>
          </p15:clr>
        </p15:guide>
        <p15:guide id="21" pos="300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C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68" d="100"/>
          <a:sy n="68" d="100"/>
        </p:scale>
        <p:origin x="1284" y="60"/>
      </p:cViewPr>
      <p:guideLst>
        <p:guide orient="horz" pos="2160"/>
        <p:guide orient="horz" pos="1008"/>
        <p:guide orient="horz" pos="3792"/>
        <p:guide orient="horz" pos="336"/>
        <p:guide orient="horz" pos="1920"/>
        <p:guide orient="horz" pos="3984"/>
        <p:guide orient="horz" pos="1152"/>
        <p:guide pos="3839"/>
        <p:guide pos="671"/>
        <p:guide pos="7007"/>
        <p:guide pos="6143"/>
        <p:guide pos="3263"/>
        <p:guide pos="7391"/>
        <p:guide pos="3695"/>
        <p:guide pos="3120"/>
        <p:guide pos="545"/>
        <p:guide pos="5695"/>
        <p:guide pos="4992"/>
        <p:guide pos="2652"/>
        <p:guide pos="6007"/>
        <p:guide pos="3003"/>
      </p:guideLst>
    </p:cSldViewPr>
  </p:slideViewPr>
  <p:notesTextViewPr>
    <p:cViewPr>
      <p:scale>
        <a:sx n="1" d="1"/>
        <a:sy n="1" d="1"/>
      </p:scale>
      <p:origin x="0" y="0"/>
    </p:cViewPr>
  </p:notesTextViewPr>
  <p:sorterViewPr>
    <p:cViewPr>
      <p:scale>
        <a:sx n="66" d="100"/>
        <a:sy n="66" d="100"/>
      </p:scale>
      <p:origin x="0" y="0"/>
    </p:cViewPr>
  </p:sorterViewPr>
  <p:notesViewPr>
    <p:cSldViewPr showGuides="1">
      <p:cViewPr varScale="1">
        <p:scale>
          <a:sx n="52" d="100"/>
          <a:sy n="52" d="100"/>
        </p:scale>
        <p:origin x="-2892"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CE221E-83ED-4F6C-BA5F-3F9E6FDB6953}" type="datetimeFigureOut">
              <a:rPr lang="pt-BR" smtClean="0"/>
              <a:pPr/>
              <a:t>13/09/2019</a:t>
            </a:fld>
            <a:endParaRPr lang="pt-BR"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4CBEF8-5CDE-472B-839B-B8BB0C881006}" type="slidenum">
              <a:rPr lang="pt-BR" smtClean="0"/>
              <a:pPr/>
              <a:t>‹nº›</a:t>
            </a:fld>
            <a:endParaRPr lang="pt-BR" dirty="0"/>
          </a:p>
        </p:txBody>
      </p:sp>
    </p:spTree>
    <p:extLst>
      <p:ext uri="{BB962C8B-B14F-4D97-AF65-F5344CB8AC3E}">
        <p14:creationId xmlns:p14="http://schemas.microsoft.com/office/powerpoint/2010/main" val="42632892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853E5F-CE67-483C-A264-F17AC70E9CA2}" type="datetimeFigureOut">
              <a:rPr lang="pt-BR" smtClean="0"/>
              <a:pPr/>
              <a:t>13/09/2019</a:t>
            </a:fld>
            <a:endParaRPr lang="pt-BR" dirty="0"/>
          </a:p>
        </p:txBody>
      </p:sp>
      <p:sp>
        <p:nvSpPr>
          <p:cNvPr id="4" name="Espaço Reservado para Imagem de Slide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B98AFB-CB0D-4DFE-87B9-B4B0D0DE73CD}" type="slidenum">
              <a:rPr lang="pt-BR" smtClean="0"/>
              <a:pPr/>
              <a:t>‹nº›</a:t>
            </a:fld>
            <a:endParaRPr lang="pt-BR" dirty="0"/>
          </a:p>
        </p:txBody>
      </p:sp>
    </p:spTree>
    <p:extLst>
      <p:ext uri="{BB962C8B-B14F-4D97-AF65-F5344CB8AC3E}">
        <p14:creationId xmlns:p14="http://schemas.microsoft.com/office/powerpoint/2010/main" val="2512805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952500" y="685800"/>
            <a:ext cx="4953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6BB98AFB-CB0D-4DFE-87B9-B4B0D0DE73CD}" type="slidenum">
              <a:rPr lang="pt-BR" smtClean="0"/>
              <a:pPr/>
              <a:t>1</a:t>
            </a:fld>
            <a:endParaRPr lang="pt-BR" dirty="0"/>
          </a:p>
        </p:txBody>
      </p:sp>
    </p:spTree>
    <p:extLst>
      <p:ext uri="{BB962C8B-B14F-4D97-AF65-F5344CB8AC3E}">
        <p14:creationId xmlns:p14="http://schemas.microsoft.com/office/powerpoint/2010/main" val="1479529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TextEdit="1"/>
          </p:cNvSpPr>
          <p:nvPr>
            <p:ph type="sldImg"/>
          </p:nvPr>
        </p:nvSpPr>
        <p:spPr>
          <a:ln/>
        </p:spPr>
      </p:sp>
      <p:sp>
        <p:nvSpPr>
          <p:cNvPr id="49155" name="Rectangle 3"/>
          <p:cNvSpPr>
            <a:spLocks noGrp="1"/>
          </p:cNvSpPr>
          <p:nvPr>
            <p:ph type="body" idx="1"/>
          </p:nvPr>
        </p:nvSpPr>
        <p:spPr>
          <a:noFill/>
          <a:ln/>
        </p:spPr>
        <p:txBody>
          <a:bodyPr/>
          <a:lstStyle/>
          <a:p>
            <a:r>
              <a:rPr lang="pt-BR">
                <a:latin typeface="Arial" charset="0"/>
              </a:rPr>
              <a:t>AS linguagens de programação tipicamente possuem diversas estruturas de programação destinadas ao controle do fluxo de execução, isto é, estruturas que permitem a repetição e o desvio do fluxo de execução.</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952500" y="685800"/>
            <a:ext cx="4953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6BB98AFB-CB0D-4DFE-87B9-B4B0D0DE73CD}" type="slidenum">
              <a:rPr lang="pt-BR" smtClean="0"/>
              <a:pPr/>
              <a:t>88</a:t>
            </a:fld>
            <a:endParaRPr lang="pt-BR" dirty="0"/>
          </a:p>
        </p:txBody>
      </p:sp>
    </p:spTree>
    <p:extLst>
      <p:ext uri="{BB962C8B-B14F-4D97-AF65-F5344CB8AC3E}">
        <p14:creationId xmlns:p14="http://schemas.microsoft.com/office/powerpoint/2010/main" val="1479529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TextEdit="1"/>
          </p:cNvSpPr>
          <p:nvPr>
            <p:ph type="sldImg"/>
          </p:nvPr>
        </p:nvSpPr>
        <p:spPr>
          <a:ln/>
        </p:spPr>
      </p:sp>
      <p:sp>
        <p:nvSpPr>
          <p:cNvPr id="35843" name="Rectangle 3"/>
          <p:cNvSpPr>
            <a:spLocks noGrp="1"/>
          </p:cNvSpPr>
          <p:nvPr>
            <p:ph type="body" idx="1"/>
          </p:nvPr>
        </p:nvSpPr>
        <p:spPr>
          <a:noFill/>
          <a:ln/>
        </p:spPr>
        <p:txBody>
          <a:bodyPr/>
          <a:lstStyle/>
          <a:p>
            <a:endParaRPr lang="pt-BR">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11"/>
          <p:cNvSpPr>
            <a:spLocks noGrp="1" noChangeArrowheads="1"/>
          </p:cNvSpPr>
          <p:nvPr>
            <p:ph type="sldNum" sz="quarter" idx="5"/>
          </p:nvPr>
        </p:nvSpPr>
        <p:spPr>
          <a:noFill/>
        </p:spPr>
        <p:txBody>
          <a:bodyPr/>
          <a:lstStyle/>
          <a:p>
            <a:fld id="{61212289-EC75-4857-A1E5-3C6D25080137}" type="slidenum">
              <a:rPr lang="en-GB" smtClean="0">
                <a:latin typeface="Arial" charset="0"/>
              </a:rPr>
              <a:pPr/>
              <a:t>8</a:t>
            </a:fld>
            <a:endParaRPr lang="en-GB">
              <a:latin typeface="Arial" charset="0"/>
            </a:endParaRPr>
          </a:p>
        </p:txBody>
      </p:sp>
      <p:sp>
        <p:nvSpPr>
          <p:cNvPr id="36867" name="Text Box 1"/>
          <p:cNvSpPr txBox="1">
            <a:spLocks noChangeArrowheads="1"/>
          </p:cNvSpPr>
          <p:nvPr/>
        </p:nvSpPr>
        <p:spPr bwMode="auto">
          <a:xfrm>
            <a:off x="1003300" y="695325"/>
            <a:ext cx="4849813" cy="3429000"/>
          </a:xfrm>
          <a:prstGeom prst="rect">
            <a:avLst/>
          </a:prstGeom>
          <a:solidFill>
            <a:srgbClr val="FFFFFF"/>
          </a:solidFill>
          <a:ln w="9360">
            <a:solidFill>
              <a:srgbClr val="000000"/>
            </a:solidFill>
            <a:miter lim="800000"/>
            <a:headEnd/>
            <a:tailEnd/>
          </a:ln>
        </p:spPr>
        <p:txBody>
          <a:bodyPr wrap="none" lIns="80165" tIns="40083" rIns="80165" bIns="40083" anchor="ctr"/>
          <a:lstStyle/>
          <a:p>
            <a:endParaRPr lang="pt-BR">
              <a:ea typeface="MS Gothic" pitchFamily="49" charset="-128"/>
            </a:endParaRPr>
          </a:p>
        </p:txBody>
      </p:sp>
      <p:sp>
        <p:nvSpPr>
          <p:cNvPr id="36868" name="Rectangle 2"/>
          <p:cNvSpPr>
            <a:spLocks noGrp="1" noChangeArrowheads="1"/>
          </p:cNvSpPr>
          <p:nvPr>
            <p:ph type="body"/>
          </p:nvPr>
        </p:nvSpPr>
        <p:spPr>
          <a:xfrm>
            <a:off x="685800" y="4343400"/>
            <a:ext cx="5480050" cy="4110038"/>
          </a:xfrm>
          <a:noFill/>
          <a:ln/>
        </p:spPr>
        <p:txBody>
          <a:bodyPr wrap="none" anchor="ctr"/>
          <a:lstStyle/>
          <a:p>
            <a:endParaRPr lang="pt-BR">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11"/>
          <p:cNvSpPr>
            <a:spLocks noGrp="1" noChangeArrowheads="1"/>
          </p:cNvSpPr>
          <p:nvPr>
            <p:ph type="sldNum" sz="quarter" idx="5"/>
          </p:nvPr>
        </p:nvSpPr>
        <p:spPr>
          <a:noFill/>
        </p:spPr>
        <p:txBody>
          <a:bodyPr/>
          <a:lstStyle/>
          <a:p>
            <a:fld id="{86C768BE-FEFF-44F6-ADB7-D18711972297}" type="slidenum">
              <a:rPr lang="en-GB" smtClean="0">
                <a:latin typeface="Arial" charset="0"/>
              </a:rPr>
              <a:pPr/>
              <a:t>9</a:t>
            </a:fld>
            <a:endParaRPr lang="en-GB">
              <a:latin typeface="Arial" charset="0"/>
            </a:endParaRPr>
          </a:p>
        </p:txBody>
      </p:sp>
      <p:sp>
        <p:nvSpPr>
          <p:cNvPr id="37891" name="Text Box 1"/>
          <p:cNvSpPr txBox="1">
            <a:spLocks noChangeArrowheads="1"/>
          </p:cNvSpPr>
          <p:nvPr/>
        </p:nvSpPr>
        <p:spPr bwMode="auto">
          <a:xfrm>
            <a:off x="1003300" y="695325"/>
            <a:ext cx="4849813" cy="3429000"/>
          </a:xfrm>
          <a:prstGeom prst="rect">
            <a:avLst/>
          </a:prstGeom>
          <a:solidFill>
            <a:srgbClr val="FFFFFF"/>
          </a:solidFill>
          <a:ln w="9360">
            <a:solidFill>
              <a:srgbClr val="000000"/>
            </a:solidFill>
            <a:miter lim="800000"/>
            <a:headEnd/>
            <a:tailEnd/>
          </a:ln>
        </p:spPr>
        <p:txBody>
          <a:bodyPr wrap="none" lIns="80165" tIns="40083" rIns="80165" bIns="40083" anchor="ctr"/>
          <a:lstStyle/>
          <a:p>
            <a:endParaRPr lang="pt-BR">
              <a:ea typeface="MS Gothic" pitchFamily="49" charset="-128"/>
            </a:endParaRPr>
          </a:p>
        </p:txBody>
      </p:sp>
      <p:sp>
        <p:nvSpPr>
          <p:cNvPr id="37892" name="Rectangle 2"/>
          <p:cNvSpPr>
            <a:spLocks noGrp="1" noChangeArrowheads="1"/>
          </p:cNvSpPr>
          <p:nvPr>
            <p:ph type="body"/>
          </p:nvPr>
        </p:nvSpPr>
        <p:spPr>
          <a:xfrm>
            <a:off x="685800" y="4343400"/>
            <a:ext cx="5480050" cy="4110038"/>
          </a:xfrm>
          <a:noFill/>
          <a:ln/>
        </p:spPr>
        <p:txBody>
          <a:bodyPr wrap="none" anchor="ctr"/>
          <a:lstStyle/>
          <a:p>
            <a:endParaRPr lang="pt-BR">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11"/>
          <p:cNvSpPr>
            <a:spLocks noGrp="1" noChangeArrowheads="1"/>
          </p:cNvSpPr>
          <p:nvPr>
            <p:ph type="sldNum" sz="quarter" idx="5"/>
          </p:nvPr>
        </p:nvSpPr>
        <p:spPr>
          <a:noFill/>
        </p:spPr>
        <p:txBody>
          <a:bodyPr/>
          <a:lstStyle/>
          <a:p>
            <a:fld id="{B7B98E86-B5ED-49E5-BC6E-C1BD5DC82938}" type="slidenum">
              <a:rPr lang="en-GB" smtClean="0">
                <a:latin typeface="Arial" charset="0"/>
              </a:rPr>
              <a:pPr/>
              <a:t>47</a:t>
            </a:fld>
            <a:endParaRPr lang="en-GB">
              <a:latin typeface="Arial" charset="0"/>
            </a:endParaRPr>
          </a:p>
        </p:txBody>
      </p:sp>
      <p:sp>
        <p:nvSpPr>
          <p:cNvPr id="37891" name="Text Box 1"/>
          <p:cNvSpPr txBox="1">
            <a:spLocks noChangeArrowheads="1"/>
          </p:cNvSpPr>
          <p:nvPr/>
        </p:nvSpPr>
        <p:spPr bwMode="auto">
          <a:xfrm>
            <a:off x="1003300" y="695325"/>
            <a:ext cx="4849813" cy="3429000"/>
          </a:xfrm>
          <a:prstGeom prst="rect">
            <a:avLst/>
          </a:prstGeom>
          <a:solidFill>
            <a:srgbClr val="FFFFFF"/>
          </a:solidFill>
          <a:ln w="9360">
            <a:solidFill>
              <a:srgbClr val="000000"/>
            </a:solidFill>
            <a:miter lim="800000"/>
            <a:headEnd/>
            <a:tailEnd/>
          </a:ln>
        </p:spPr>
        <p:txBody>
          <a:bodyPr wrap="none" lIns="80165" tIns="40083" rIns="80165" bIns="40083" anchor="ctr"/>
          <a:lstStyle/>
          <a:p>
            <a:endParaRPr lang="pt-BR">
              <a:ea typeface="MS Gothic" charset="-128"/>
            </a:endParaRPr>
          </a:p>
        </p:txBody>
      </p:sp>
      <p:sp>
        <p:nvSpPr>
          <p:cNvPr id="37892" name="Rectangle 2"/>
          <p:cNvSpPr>
            <a:spLocks noGrp="1" noChangeArrowheads="1"/>
          </p:cNvSpPr>
          <p:nvPr>
            <p:ph type="body"/>
          </p:nvPr>
        </p:nvSpPr>
        <p:spPr>
          <a:xfrm>
            <a:off x="685800" y="4343400"/>
            <a:ext cx="5480050" cy="4110038"/>
          </a:xfrm>
          <a:noFill/>
          <a:ln/>
        </p:spPr>
        <p:txBody>
          <a:bodyPr wrap="none" anchor="ctr"/>
          <a:lstStyle/>
          <a:p>
            <a:endParaRPr lang="pt-BR">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11"/>
          <p:cNvSpPr>
            <a:spLocks noGrp="1" noChangeArrowheads="1"/>
          </p:cNvSpPr>
          <p:nvPr>
            <p:ph type="sldNum" sz="quarter" idx="5"/>
          </p:nvPr>
        </p:nvSpPr>
        <p:spPr>
          <a:noFill/>
        </p:spPr>
        <p:txBody>
          <a:bodyPr/>
          <a:lstStyle/>
          <a:p>
            <a:fld id="{2D2221FB-3361-4CDF-9009-7237278A2233}" type="slidenum">
              <a:rPr lang="en-GB" smtClean="0">
                <a:latin typeface="Arial" charset="0"/>
              </a:rPr>
              <a:pPr/>
              <a:t>48</a:t>
            </a:fld>
            <a:endParaRPr lang="en-GB">
              <a:latin typeface="Arial" charset="0"/>
            </a:endParaRPr>
          </a:p>
        </p:txBody>
      </p:sp>
      <p:sp>
        <p:nvSpPr>
          <p:cNvPr id="38915" name="Text Box 1"/>
          <p:cNvSpPr txBox="1">
            <a:spLocks noChangeArrowheads="1"/>
          </p:cNvSpPr>
          <p:nvPr/>
        </p:nvSpPr>
        <p:spPr bwMode="auto">
          <a:xfrm>
            <a:off x="1003300" y="695325"/>
            <a:ext cx="4849813" cy="3429000"/>
          </a:xfrm>
          <a:prstGeom prst="rect">
            <a:avLst/>
          </a:prstGeom>
          <a:solidFill>
            <a:srgbClr val="FFFFFF"/>
          </a:solidFill>
          <a:ln w="9360">
            <a:solidFill>
              <a:srgbClr val="000000"/>
            </a:solidFill>
            <a:miter lim="800000"/>
            <a:headEnd/>
            <a:tailEnd/>
          </a:ln>
        </p:spPr>
        <p:txBody>
          <a:bodyPr wrap="none" lIns="80165" tIns="40083" rIns="80165" bIns="40083" anchor="ctr"/>
          <a:lstStyle/>
          <a:p>
            <a:endParaRPr lang="pt-BR">
              <a:ea typeface="MS Gothic" charset="-128"/>
            </a:endParaRPr>
          </a:p>
        </p:txBody>
      </p:sp>
      <p:sp>
        <p:nvSpPr>
          <p:cNvPr id="38916" name="Rectangle 2"/>
          <p:cNvSpPr>
            <a:spLocks noGrp="1" noChangeArrowheads="1"/>
          </p:cNvSpPr>
          <p:nvPr>
            <p:ph type="body"/>
          </p:nvPr>
        </p:nvSpPr>
        <p:spPr>
          <a:xfrm>
            <a:off x="685800" y="4343400"/>
            <a:ext cx="5480050" cy="4110038"/>
          </a:xfrm>
          <a:noFill/>
          <a:ln/>
        </p:spPr>
        <p:txBody>
          <a:bodyPr wrap="none" anchor="ctr"/>
          <a:lstStyle/>
          <a:p>
            <a:endParaRPr lang="pt-BR">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TextEdit="1"/>
          </p:cNvSpPr>
          <p:nvPr>
            <p:ph type="sldImg"/>
          </p:nvPr>
        </p:nvSpPr>
        <p:spPr>
          <a:ln/>
        </p:spPr>
      </p:sp>
      <p:sp>
        <p:nvSpPr>
          <p:cNvPr id="46083" name="Rectangle 3"/>
          <p:cNvSpPr>
            <a:spLocks noGrp="1"/>
          </p:cNvSpPr>
          <p:nvPr>
            <p:ph type="body" idx="1"/>
          </p:nvPr>
        </p:nvSpPr>
        <p:spPr>
          <a:noFill/>
          <a:ln/>
        </p:spPr>
        <p:txBody>
          <a:bodyPr/>
          <a:lstStyle/>
          <a:p>
            <a:r>
              <a:rPr lang="pt-BR">
                <a:latin typeface="Arial" charset="0"/>
              </a:rPr>
              <a:t>AS linguagens de programação tipicamente possuem diversas estruturas de programação destinadas ao controle do fluxo de execução, isto é, estruturas que permitem a repetição e o desvio do fluxo de execução.</a:t>
            </a:r>
          </a:p>
          <a:p>
            <a:endParaRPr lang="pt-BR">
              <a:latin typeface="Arial" charset="0"/>
            </a:endParaRPr>
          </a:p>
          <a:p>
            <a:r>
              <a:rPr lang="pt-BR">
                <a:latin typeface="Arial" charset="0"/>
              </a:rPr>
              <a:t>Além destas estruturas existem ainda:</a:t>
            </a:r>
          </a:p>
          <a:p>
            <a:r>
              <a:rPr lang="pt-BR">
                <a:latin typeface="Arial" charset="0"/>
                <a:sym typeface="Wingdings" pitchFamily="2" charset="2"/>
              </a:rPr>
              <a:t> Mecanismos de modularização</a:t>
            </a:r>
            <a:endParaRPr lang="pt-BR">
              <a:latin typeface="Arial" charset="0"/>
            </a:endParaRPr>
          </a:p>
          <a:p>
            <a:r>
              <a:rPr lang="pt-BR">
                <a:latin typeface="Arial" charset="0"/>
                <a:sym typeface="Wingdings" pitchFamily="2" charset="2"/>
              </a:rPr>
              <a:t> Estruturas de controle de erros</a:t>
            </a:r>
            <a:endParaRPr lang="pt-BR">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TextEdit="1"/>
          </p:cNvSpPr>
          <p:nvPr>
            <p:ph type="sldImg"/>
          </p:nvPr>
        </p:nvSpPr>
        <p:spPr>
          <a:ln/>
        </p:spPr>
      </p:sp>
      <p:sp>
        <p:nvSpPr>
          <p:cNvPr id="47107" name="Rectangle 3"/>
          <p:cNvSpPr>
            <a:spLocks noGrp="1"/>
          </p:cNvSpPr>
          <p:nvPr>
            <p:ph type="body" idx="1"/>
          </p:nvPr>
        </p:nvSpPr>
        <p:spPr>
          <a:noFill/>
          <a:ln/>
        </p:spPr>
        <p:txBody>
          <a:bodyPr/>
          <a:lstStyle/>
          <a:p>
            <a:r>
              <a:rPr lang="pt-BR">
                <a:latin typeface="Arial" charset="0"/>
              </a:rPr>
              <a:t>AS linguagens de programação tipicamente possuem diversas estruturas de programação destinadas ao controle do fluxo de execução, isto é, estruturas que permitem a repetição e o desvio do fluxo de execução.</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TextEdit="1"/>
          </p:cNvSpPr>
          <p:nvPr>
            <p:ph type="sldImg"/>
          </p:nvPr>
        </p:nvSpPr>
        <p:spPr>
          <a:ln/>
        </p:spPr>
      </p:sp>
      <p:sp>
        <p:nvSpPr>
          <p:cNvPr id="48131" name="Rectangle 3"/>
          <p:cNvSpPr>
            <a:spLocks noGrp="1"/>
          </p:cNvSpPr>
          <p:nvPr>
            <p:ph type="body" idx="1"/>
          </p:nvPr>
        </p:nvSpPr>
        <p:spPr>
          <a:noFill/>
          <a:ln/>
        </p:spPr>
        <p:txBody>
          <a:bodyPr/>
          <a:lstStyle/>
          <a:p>
            <a:r>
              <a:rPr lang="pt-BR">
                <a:latin typeface="Arial" charset="0"/>
              </a:rPr>
              <a:t>AS linguagens de programação tipicamente possuem diversas estruturas de programação destinadas ao controle do fluxo de execução, isto é, estruturas que permitem a repetição e o desvio do fluxo de execução.</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865712" y="533401"/>
            <a:ext cx="4087289" cy="2514601"/>
          </a:xfrm>
        </p:spPr>
        <p:txBody>
          <a:bodyPr>
            <a:normAutofit/>
          </a:bodyPr>
          <a:lstStyle>
            <a:lvl1pPr>
              <a:defRPr sz="5400"/>
            </a:lvl1pPr>
          </a:lstStyle>
          <a:p>
            <a:r>
              <a:rPr lang="pt-BR"/>
              <a:t>Clique para editar o estilo do título mestre</a:t>
            </a:r>
            <a:endParaRPr lang="pt-BR" dirty="0"/>
          </a:p>
        </p:txBody>
      </p:sp>
      <p:sp>
        <p:nvSpPr>
          <p:cNvPr id="3" name="Subtítulo 2"/>
          <p:cNvSpPr>
            <a:spLocks noGrp="1"/>
          </p:cNvSpPr>
          <p:nvPr>
            <p:ph type="subTitle" idx="1"/>
          </p:nvPr>
        </p:nvSpPr>
        <p:spPr>
          <a:xfrm>
            <a:off x="865711" y="3403600"/>
            <a:ext cx="4087290" cy="1397000"/>
          </a:xfrm>
        </p:spPr>
        <p:txBody>
          <a:bodyPr>
            <a:normAutofit/>
          </a:bodyPr>
          <a:lstStyle>
            <a:lvl1pPr marL="0" indent="0" algn="l">
              <a:spcBef>
                <a:spcPts val="600"/>
              </a:spcBef>
              <a:buNone/>
              <a:defRPr sz="240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pt-BR" dirty="0"/>
          </a:p>
        </p:txBody>
      </p:sp>
      <p:sp>
        <p:nvSpPr>
          <p:cNvPr id="4" name="Espaço Reservado para Data 3"/>
          <p:cNvSpPr>
            <a:spLocks noGrp="1"/>
          </p:cNvSpPr>
          <p:nvPr>
            <p:ph type="dt" sz="half" idx="10"/>
          </p:nvPr>
        </p:nvSpPr>
        <p:spPr/>
        <p:txBody>
          <a:bodyPr/>
          <a:lstStyle/>
          <a:p>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AAEAE4A8-A6E5-453E-B946-FB774B73F48C}" type="slidenum">
              <a:rPr lang="pt-BR" smtClean="0"/>
              <a:pPr/>
              <a:t>‹nº›</a:t>
            </a:fld>
            <a:endParaRPr lang="pt-BR" dirty="0"/>
          </a:p>
        </p:txBody>
      </p:sp>
    </p:spTree>
    <p:extLst>
      <p:ext uri="{BB962C8B-B14F-4D97-AF65-F5344CB8AC3E}">
        <p14:creationId xmlns:p14="http://schemas.microsoft.com/office/powerpoint/2010/main" val="66475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endParaRPr lang="pt-BR" dirty="0"/>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4" name="Espaço Reservado para Data 3"/>
          <p:cNvSpPr>
            <a:spLocks noGrp="1"/>
          </p:cNvSpPr>
          <p:nvPr>
            <p:ph type="dt" sz="half" idx="10"/>
          </p:nvPr>
        </p:nvSpPr>
        <p:spPr/>
        <p:txBody>
          <a:bodyPr/>
          <a:lstStyle/>
          <a:p>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AAEAE4A8-A6E5-453E-B946-FB774B73F48C}" type="slidenum">
              <a:rPr lang="pt-BR" smtClean="0"/>
              <a:pPr/>
              <a:t>‹nº›</a:t>
            </a:fld>
            <a:endParaRPr lang="pt-BR" dirty="0"/>
          </a:p>
        </p:txBody>
      </p:sp>
    </p:spTree>
    <p:extLst>
      <p:ext uri="{BB962C8B-B14F-4D97-AF65-F5344CB8AC3E}">
        <p14:creationId xmlns:p14="http://schemas.microsoft.com/office/powerpoint/2010/main" val="266809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7120502" y="533400"/>
            <a:ext cx="1919788" cy="5486400"/>
          </a:xfrm>
        </p:spPr>
        <p:txBody>
          <a:bodyPr vert="eaVert"/>
          <a:lstStyle/>
          <a:p>
            <a:r>
              <a:rPr lang="pt-BR"/>
              <a:t>Clique para editar o estilo do título mestre</a:t>
            </a:r>
            <a:endParaRPr lang="pt-BR" dirty="0"/>
          </a:p>
        </p:txBody>
      </p:sp>
      <p:sp>
        <p:nvSpPr>
          <p:cNvPr id="3" name="Espaço Reservado para Texto Vertical 2"/>
          <p:cNvSpPr>
            <a:spLocks noGrp="1"/>
          </p:cNvSpPr>
          <p:nvPr>
            <p:ph type="body" orient="vert" idx="1"/>
          </p:nvPr>
        </p:nvSpPr>
        <p:spPr>
          <a:xfrm>
            <a:off x="865711" y="533400"/>
            <a:ext cx="6069005" cy="5486400"/>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4" name="Espaço Reservado para Data 3"/>
          <p:cNvSpPr>
            <a:spLocks noGrp="1"/>
          </p:cNvSpPr>
          <p:nvPr>
            <p:ph type="dt" sz="half" idx="10"/>
          </p:nvPr>
        </p:nvSpPr>
        <p:spPr/>
        <p:txBody>
          <a:bodyPr/>
          <a:lstStyle/>
          <a:p>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AAEAE4A8-A6E5-453E-B946-FB774B73F48C}" type="slidenum">
              <a:rPr lang="pt-BR" smtClean="0"/>
              <a:pPr/>
              <a:t>‹nº›</a:t>
            </a:fld>
            <a:endParaRPr lang="pt-BR" dirty="0"/>
          </a:p>
        </p:txBody>
      </p:sp>
    </p:spTree>
    <p:extLst>
      <p:ext uri="{BB962C8B-B14F-4D97-AF65-F5344CB8AC3E}">
        <p14:creationId xmlns:p14="http://schemas.microsoft.com/office/powerpoint/2010/main" val="18824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ítulo e conteúdo">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ítulo e conteúdo">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ítulo e conteúdo">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3_Título e conteúdo">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ítulo e conteúdo">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9_Título e conteúdo">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0_Título e conteúdo">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1_Título e conteúdo">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endParaRPr lang="pt-BR" dirty="0"/>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4" name="Espaço Reservado para Data 3"/>
          <p:cNvSpPr>
            <a:spLocks noGrp="1"/>
          </p:cNvSpPr>
          <p:nvPr>
            <p:ph type="dt" sz="half" idx="10"/>
          </p:nvPr>
        </p:nvSpPr>
        <p:spPr/>
        <p:txBody>
          <a:bodyPr/>
          <a:lstStyle/>
          <a:p>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AAEAE4A8-A6E5-453E-B946-FB774B73F48C}" type="slidenum">
              <a:rPr lang="pt-BR" smtClean="0"/>
              <a:pPr/>
              <a:t>‹nº›</a:t>
            </a:fld>
            <a:endParaRPr lang="pt-BR" dirty="0"/>
          </a:p>
        </p:txBody>
      </p:sp>
    </p:spTree>
    <p:extLst>
      <p:ext uri="{BB962C8B-B14F-4D97-AF65-F5344CB8AC3E}">
        <p14:creationId xmlns:p14="http://schemas.microsoft.com/office/powerpoint/2010/main" val="242915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2_Título e conteúdo">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8_Título e conteúdo">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7_Título e conteúdo">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8_Título e conteúdo">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65712" y="533400"/>
            <a:ext cx="7059864" cy="2286000"/>
          </a:xfrm>
        </p:spPr>
        <p:txBody>
          <a:bodyPr anchor="b">
            <a:normAutofit/>
          </a:bodyPr>
          <a:lstStyle>
            <a:lvl1pPr algn="l">
              <a:defRPr sz="5400" b="1" cap="none" baseline="0"/>
            </a:lvl1pPr>
          </a:lstStyle>
          <a:p>
            <a:r>
              <a:rPr lang="pt-BR"/>
              <a:t>Clique para editar o estilo do título mestre</a:t>
            </a:r>
            <a:endParaRPr lang="pt-BR" dirty="0"/>
          </a:p>
        </p:txBody>
      </p:sp>
      <p:sp>
        <p:nvSpPr>
          <p:cNvPr id="3" name="Espaço Reservado para Texto 2"/>
          <p:cNvSpPr>
            <a:spLocks noGrp="1"/>
          </p:cNvSpPr>
          <p:nvPr>
            <p:ph type="body" idx="1"/>
          </p:nvPr>
        </p:nvSpPr>
        <p:spPr>
          <a:xfrm>
            <a:off x="865712" y="3124200"/>
            <a:ext cx="7059864" cy="1371600"/>
          </a:xfrm>
        </p:spPr>
        <p:txBody>
          <a:bodyPr anchor="t">
            <a:normAutofit/>
          </a:bodyPr>
          <a:lstStyle>
            <a:lvl1pPr marL="0" indent="0">
              <a:spcBef>
                <a:spcPts val="600"/>
              </a:spcBef>
              <a:buNone/>
              <a:defRPr sz="24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do texto mestre</a:t>
            </a:r>
          </a:p>
        </p:txBody>
      </p:sp>
      <p:sp>
        <p:nvSpPr>
          <p:cNvPr id="4" name="Espaço Reservado para Data 3"/>
          <p:cNvSpPr>
            <a:spLocks noGrp="1"/>
          </p:cNvSpPr>
          <p:nvPr>
            <p:ph type="dt" sz="half" idx="10"/>
          </p:nvPr>
        </p:nvSpPr>
        <p:spPr/>
        <p:txBody>
          <a:bodyPr/>
          <a:lstStyle/>
          <a:p>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AAEAE4A8-A6E5-453E-B946-FB774B73F48C}" type="slidenum">
              <a:rPr lang="pt-BR" smtClean="0"/>
              <a:pPr/>
              <a:t>‹nº›</a:t>
            </a:fld>
            <a:endParaRPr lang="pt-BR" dirty="0"/>
          </a:p>
        </p:txBody>
      </p:sp>
    </p:spTree>
    <p:extLst>
      <p:ext uri="{BB962C8B-B14F-4D97-AF65-F5344CB8AC3E}">
        <p14:creationId xmlns:p14="http://schemas.microsoft.com/office/powerpoint/2010/main" val="370133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endParaRPr lang="pt-BR" dirty="0"/>
          </a:p>
        </p:txBody>
      </p:sp>
      <p:sp>
        <p:nvSpPr>
          <p:cNvPr id="3" name="Espaço Reservado para Conteúdo 2"/>
          <p:cNvSpPr>
            <a:spLocks noGrp="1"/>
          </p:cNvSpPr>
          <p:nvPr>
            <p:ph sz="half" idx="1"/>
          </p:nvPr>
        </p:nvSpPr>
        <p:spPr>
          <a:xfrm>
            <a:off x="865710" y="1828800"/>
            <a:ext cx="3455617"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4" name="Espaço Reservado para Conteúdo 3"/>
          <p:cNvSpPr>
            <a:spLocks noGrp="1"/>
          </p:cNvSpPr>
          <p:nvPr>
            <p:ph sz="half" idx="2"/>
          </p:nvPr>
        </p:nvSpPr>
        <p:spPr>
          <a:xfrm>
            <a:off x="4441143" y="1828800"/>
            <a:ext cx="3455617"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5" name="Espaço Reservado para Data 4"/>
          <p:cNvSpPr>
            <a:spLocks noGrp="1"/>
          </p:cNvSpPr>
          <p:nvPr>
            <p:ph type="dt" sz="half" idx="10"/>
          </p:nvPr>
        </p:nvSpPr>
        <p:spPr/>
        <p:txBody>
          <a:bodyPr/>
          <a:lstStyle/>
          <a:p>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AAEAE4A8-A6E5-453E-B946-FB774B73F48C}" type="slidenum">
              <a:rPr lang="pt-BR" smtClean="0"/>
              <a:pPr/>
              <a:t>‹nº›</a:t>
            </a:fld>
            <a:endParaRPr lang="pt-BR" dirty="0"/>
          </a:p>
        </p:txBody>
      </p:sp>
    </p:spTree>
    <p:extLst>
      <p:ext uri="{BB962C8B-B14F-4D97-AF65-F5344CB8AC3E}">
        <p14:creationId xmlns:p14="http://schemas.microsoft.com/office/powerpoint/2010/main" val="341370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65709" y="533400"/>
            <a:ext cx="7059865" cy="1066800"/>
          </a:xfrm>
        </p:spPr>
        <p:txBody>
          <a:bodyPr/>
          <a:lstStyle>
            <a:lvl1pPr>
              <a:defRPr/>
            </a:lvl1pPr>
          </a:lstStyle>
          <a:p>
            <a:r>
              <a:rPr lang="pt-BR"/>
              <a:t>Clique para editar o estilo do título mestre</a:t>
            </a:r>
            <a:endParaRPr lang="pt-BR" dirty="0"/>
          </a:p>
        </p:txBody>
      </p:sp>
      <p:sp>
        <p:nvSpPr>
          <p:cNvPr id="3" name="Espaço Reservado para Texto 2"/>
          <p:cNvSpPr>
            <a:spLocks noGrp="1"/>
          </p:cNvSpPr>
          <p:nvPr>
            <p:ph type="body" idx="1"/>
          </p:nvPr>
        </p:nvSpPr>
        <p:spPr>
          <a:xfrm>
            <a:off x="865711" y="1828800"/>
            <a:ext cx="3455617" cy="685801"/>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865711" y="2590800"/>
            <a:ext cx="3455617"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5" name="Espaço Reservado para Texto 4"/>
          <p:cNvSpPr>
            <a:spLocks noGrp="1"/>
          </p:cNvSpPr>
          <p:nvPr>
            <p:ph type="body" sz="quarter" idx="3"/>
          </p:nvPr>
        </p:nvSpPr>
        <p:spPr>
          <a:xfrm>
            <a:off x="4469957" y="1828800"/>
            <a:ext cx="3455617" cy="685801"/>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469957" y="2590800"/>
            <a:ext cx="3455617"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7" name="Espaço Reservado para Data 6"/>
          <p:cNvSpPr>
            <a:spLocks noGrp="1"/>
          </p:cNvSpPr>
          <p:nvPr>
            <p:ph type="dt" sz="half" idx="10"/>
          </p:nvPr>
        </p:nvSpPr>
        <p:spPr/>
        <p:txBody>
          <a:bodyPr/>
          <a:lstStyle/>
          <a:p>
            <a:endParaRPr lang="pt-BR" dirty="0"/>
          </a:p>
        </p:txBody>
      </p:sp>
      <p:sp>
        <p:nvSpPr>
          <p:cNvPr id="8" name="Espaço Reservado para Rodapé 7"/>
          <p:cNvSpPr>
            <a:spLocks noGrp="1"/>
          </p:cNvSpPr>
          <p:nvPr>
            <p:ph type="ftr" sz="quarter" idx="11"/>
          </p:nvPr>
        </p:nvSpPr>
        <p:spPr/>
        <p:txBody>
          <a:bodyPr/>
          <a:lstStyle/>
          <a:p>
            <a:endParaRPr lang="pt-BR" dirty="0"/>
          </a:p>
        </p:txBody>
      </p:sp>
      <p:sp>
        <p:nvSpPr>
          <p:cNvPr id="9" name="Espaço Reservado para Número de Slide 8"/>
          <p:cNvSpPr>
            <a:spLocks noGrp="1"/>
          </p:cNvSpPr>
          <p:nvPr>
            <p:ph type="sldNum" sz="quarter" idx="12"/>
          </p:nvPr>
        </p:nvSpPr>
        <p:spPr/>
        <p:txBody>
          <a:bodyPr/>
          <a:lstStyle/>
          <a:p>
            <a:fld id="{AAEAE4A8-A6E5-453E-B946-FB774B73F48C}" type="slidenum">
              <a:rPr lang="pt-BR" smtClean="0"/>
              <a:pPr/>
              <a:t>‹nº›</a:t>
            </a:fld>
            <a:endParaRPr lang="pt-BR" dirty="0"/>
          </a:p>
        </p:txBody>
      </p:sp>
    </p:spTree>
    <p:extLst>
      <p:ext uri="{BB962C8B-B14F-4D97-AF65-F5344CB8AC3E}">
        <p14:creationId xmlns:p14="http://schemas.microsoft.com/office/powerpoint/2010/main" val="200078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endParaRPr lang="pt-BR" dirty="0"/>
          </a:p>
        </p:txBody>
      </p:sp>
      <p:sp>
        <p:nvSpPr>
          <p:cNvPr id="3" name="Espaço Reservado para Data 2"/>
          <p:cNvSpPr>
            <a:spLocks noGrp="1"/>
          </p:cNvSpPr>
          <p:nvPr>
            <p:ph type="dt" sz="half" idx="10"/>
          </p:nvPr>
        </p:nvSpPr>
        <p:spPr/>
        <p:txBody>
          <a:bodyPr/>
          <a:lstStyle/>
          <a:p>
            <a:endParaRPr lang="pt-BR" dirty="0"/>
          </a:p>
        </p:txBody>
      </p:sp>
      <p:sp>
        <p:nvSpPr>
          <p:cNvPr id="4" name="Espaço Reservado para Rodapé 3"/>
          <p:cNvSpPr>
            <a:spLocks noGrp="1"/>
          </p:cNvSpPr>
          <p:nvPr>
            <p:ph type="ftr" sz="quarter" idx="11"/>
          </p:nvPr>
        </p:nvSpPr>
        <p:spPr/>
        <p:txBody>
          <a:bodyPr/>
          <a:lstStyle/>
          <a:p>
            <a:endParaRPr lang="pt-BR" dirty="0"/>
          </a:p>
        </p:txBody>
      </p:sp>
      <p:sp>
        <p:nvSpPr>
          <p:cNvPr id="5" name="Espaço Reservado para Número de Slide 4"/>
          <p:cNvSpPr>
            <a:spLocks noGrp="1"/>
          </p:cNvSpPr>
          <p:nvPr>
            <p:ph type="sldNum" sz="quarter" idx="12"/>
          </p:nvPr>
        </p:nvSpPr>
        <p:spPr/>
        <p:txBody>
          <a:bodyPr/>
          <a:lstStyle/>
          <a:p>
            <a:fld id="{AAEAE4A8-A6E5-453E-B946-FB774B73F48C}" type="slidenum">
              <a:rPr lang="pt-BR" smtClean="0"/>
              <a:pPr/>
              <a:t>‹nº›</a:t>
            </a:fld>
            <a:endParaRPr lang="pt-BR" dirty="0"/>
          </a:p>
        </p:txBody>
      </p:sp>
    </p:spTree>
    <p:extLst>
      <p:ext uri="{BB962C8B-B14F-4D97-AF65-F5344CB8AC3E}">
        <p14:creationId xmlns:p14="http://schemas.microsoft.com/office/powerpoint/2010/main" val="90715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endParaRPr lang="pt-BR" dirty="0"/>
          </a:p>
        </p:txBody>
      </p:sp>
      <p:sp>
        <p:nvSpPr>
          <p:cNvPr id="3" name="Espaço Reservado para Rodapé 2"/>
          <p:cNvSpPr>
            <a:spLocks noGrp="1"/>
          </p:cNvSpPr>
          <p:nvPr>
            <p:ph type="ftr" sz="quarter" idx="11"/>
          </p:nvPr>
        </p:nvSpPr>
        <p:spPr/>
        <p:txBody>
          <a:bodyPr/>
          <a:lstStyle/>
          <a:p>
            <a:endParaRPr lang="pt-BR" dirty="0"/>
          </a:p>
        </p:txBody>
      </p:sp>
      <p:sp>
        <p:nvSpPr>
          <p:cNvPr id="4" name="Espaço Reservado para Número de Slide 3"/>
          <p:cNvSpPr>
            <a:spLocks noGrp="1"/>
          </p:cNvSpPr>
          <p:nvPr>
            <p:ph type="sldNum" sz="quarter" idx="12"/>
          </p:nvPr>
        </p:nvSpPr>
        <p:spPr>
          <a:xfrm>
            <a:off x="8915141" y="6156348"/>
            <a:ext cx="990859" cy="273049"/>
          </a:xfrm>
        </p:spPr>
        <p:txBody>
          <a:bodyPr/>
          <a:lstStyle>
            <a:lvl1pPr>
              <a:defRPr sz="1200"/>
            </a:lvl1pPr>
          </a:lstStyle>
          <a:p>
            <a:fld id="{AAEAE4A8-A6E5-453E-B946-FB774B73F48C}" type="slidenum">
              <a:rPr lang="pt-BR" smtClean="0"/>
              <a:pPr/>
              <a:t>‹nº›</a:t>
            </a:fld>
            <a:endParaRPr lang="pt-BR" dirty="0"/>
          </a:p>
        </p:txBody>
      </p:sp>
    </p:spTree>
    <p:extLst>
      <p:ext uri="{BB962C8B-B14F-4D97-AF65-F5344CB8AC3E}">
        <p14:creationId xmlns:p14="http://schemas.microsoft.com/office/powerpoint/2010/main" val="244153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65711" y="533400"/>
            <a:ext cx="3344146" cy="1524000"/>
          </a:xfrm>
        </p:spPr>
        <p:txBody>
          <a:bodyPr anchor="b">
            <a:normAutofit/>
          </a:bodyPr>
          <a:lstStyle>
            <a:lvl1pPr algn="l">
              <a:defRPr sz="3600" b="1"/>
            </a:lvl1pPr>
          </a:lstStyle>
          <a:p>
            <a:r>
              <a:rPr lang="pt-BR"/>
              <a:t>Clique para editar o estilo do título mestre</a:t>
            </a:r>
            <a:endParaRPr lang="pt-BR" dirty="0"/>
          </a:p>
        </p:txBody>
      </p:sp>
      <p:sp>
        <p:nvSpPr>
          <p:cNvPr id="3" name="Espaço Reservado para Conteúdo 2"/>
          <p:cNvSpPr>
            <a:spLocks noGrp="1"/>
          </p:cNvSpPr>
          <p:nvPr>
            <p:ph idx="1"/>
          </p:nvPr>
        </p:nvSpPr>
        <p:spPr>
          <a:xfrm>
            <a:off x="4767215" y="533400"/>
            <a:ext cx="4768504"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endParaRPr lang="pt-BR" dirty="0"/>
          </a:p>
        </p:txBody>
      </p:sp>
      <p:sp>
        <p:nvSpPr>
          <p:cNvPr id="4" name="Espaço Reservado para Texto 3"/>
          <p:cNvSpPr>
            <a:spLocks noGrp="1"/>
          </p:cNvSpPr>
          <p:nvPr>
            <p:ph type="body" sz="half" idx="2"/>
          </p:nvPr>
        </p:nvSpPr>
        <p:spPr>
          <a:xfrm>
            <a:off x="865711" y="2209800"/>
            <a:ext cx="3344146" cy="3810000"/>
          </a:xfrm>
        </p:spPr>
        <p:txBody>
          <a:bodyPr>
            <a:normAutofit/>
          </a:bodyPr>
          <a:lstStyle>
            <a:lvl1pPr marL="0" indent="0">
              <a:lnSpc>
                <a:spcPct val="110000"/>
              </a:lnSpc>
              <a:spcBef>
                <a:spcPts val="600"/>
              </a:spcBef>
              <a:buNone/>
              <a:defRPr sz="18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Espaço Reservado para Data 4"/>
          <p:cNvSpPr>
            <a:spLocks noGrp="1"/>
          </p:cNvSpPr>
          <p:nvPr>
            <p:ph type="dt" sz="half" idx="10"/>
          </p:nvPr>
        </p:nvSpPr>
        <p:spPr/>
        <p:txBody>
          <a:bodyPr/>
          <a:lstStyle/>
          <a:p>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AAEAE4A8-A6E5-453E-B946-FB774B73F48C}" type="slidenum">
              <a:rPr lang="pt-BR" smtClean="0"/>
              <a:pPr/>
              <a:t>‹nº›</a:t>
            </a:fld>
            <a:endParaRPr lang="pt-BR" dirty="0"/>
          </a:p>
        </p:txBody>
      </p:sp>
    </p:spTree>
    <p:extLst>
      <p:ext uri="{BB962C8B-B14F-4D97-AF65-F5344CB8AC3E}">
        <p14:creationId xmlns:p14="http://schemas.microsoft.com/office/powerpoint/2010/main" val="210171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65711" y="533400"/>
            <a:ext cx="3344146" cy="1524000"/>
          </a:xfrm>
        </p:spPr>
        <p:txBody>
          <a:bodyPr anchor="b">
            <a:noAutofit/>
          </a:bodyPr>
          <a:lstStyle>
            <a:lvl1pPr algn="l">
              <a:defRPr sz="3600" b="1"/>
            </a:lvl1pPr>
          </a:lstStyle>
          <a:p>
            <a:r>
              <a:rPr lang="pt-BR"/>
              <a:t>Clique para editar o estilo do título mestre</a:t>
            </a:r>
            <a:endParaRPr lang="pt-BR" dirty="0"/>
          </a:p>
        </p:txBody>
      </p:sp>
      <p:sp>
        <p:nvSpPr>
          <p:cNvPr id="3" name="Espaço Reservado para Imagem 2"/>
          <p:cNvSpPr>
            <a:spLocks noGrp="1"/>
          </p:cNvSpPr>
          <p:nvPr>
            <p:ph type="pic" idx="1"/>
          </p:nvPr>
        </p:nvSpPr>
        <p:spPr>
          <a:xfrm>
            <a:off x="4767214" y="533400"/>
            <a:ext cx="4697614" cy="5791200"/>
          </a:xfrm>
          <a:ln w="50800">
            <a:solidFill>
              <a:schemeClr val="tx1">
                <a:lumMod val="65000"/>
                <a:lumOff val="35000"/>
              </a:schemeClr>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pt-BR" dirty="0"/>
          </a:p>
        </p:txBody>
      </p:sp>
      <p:sp>
        <p:nvSpPr>
          <p:cNvPr id="4" name="Espaço Reservado para Texto 3"/>
          <p:cNvSpPr>
            <a:spLocks noGrp="1"/>
          </p:cNvSpPr>
          <p:nvPr>
            <p:ph type="body" sz="half" idx="2"/>
          </p:nvPr>
        </p:nvSpPr>
        <p:spPr>
          <a:xfrm>
            <a:off x="865711" y="2209800"/>
            <a:ext cx="3344146" cy="3810000"/>
          </a:xfrm>
        </p:spPr>
        <p:txBody>
          <a:bodyPr>
            <a:normAutofit/>
          </a:bodyPr>
          <a:lstStyle>
            <a:lvl1pPr marL="0" indent="0">
              <a:lnSpc>
                <a:spcPct val="110000"/>
              </a:lnSpc>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extLst>
      <p:ext uri="{BB962C8B-B14F-4D97-AF65-F5344CB8AC3E}">
        <p14:creationId xmlns:p14="http://schemas.microsoft.com/office/powerpoint/2010/main" val="141960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5" cstate="print">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65711" y="533400"/>
            <a:ext cx="7059864" cy="1066800"/>
          </a:xfrm>
          <a:prstGeom prst="rect">
            <a:avLst/>
          </a:prstGeom>
        </p:spPr>
        <p:txBody>
          <a:bodyPr vert="horz" lIns="91440" tIns="45720" rIns="91440" bIns="45720" rtlCol="0" anchor="b">
            <a:normAutofit/>
          </a:bodyPr>
          <a:lstStyle/>
          <a:p>
            <a:r>
              <a:rPr lang="pt-BR" dirty="0"/>
              <a:t>Clique para editar o título mestre</a:t>
            </a:r>
          </a:p>
        </p:txBody>
      </p:sp>
      <p:sp>
        <p:nvSpPr>
          <p:cNvPr id="3" name="Espaço Reservado para Texto 2"/>
          <p:cNvSpPr>
            <a:spLocks noGrp="1"/>
          </p:cNvSpPr>
          <p:nvPr>
            <p:ph type="body" idx="1"/>
          </p:nvPr>
        </p:nvSpPr>
        <p:spPr>
          <a:xfrm>
            <a:off x="865711" y="1828800"/>
            <a:ext cx="7059864" cy="4191000"/>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5634215" y="6155268"/>
            <a:ext cx="1114715" cy="273049"/>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endParaRPr lang="pt-BR" dirty="0"/>
          </a:p>
        </p:txBody>
      </p:sp>
      <p:sp>
        <p:nvSpPr>
          <p:cNvPr id="5" name="Espaço Reservado para Rodapé 4"/>
          <p:cNvSpPr>
            <a:spLocks noGrp="1"/>
          </p:cNvSpPr>
          <p:nvPr>
            <p:ph type="ftr" sz="quarter" idx="3"/>
          </p:nvPr>
        </p:nvSpPr>
        <p:spPr>
          <a:xfrm>
            <a:off x="865711" y="6155268"/>
            <a:ext cx="4594330" cy="273049"/>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pt-BR" dirty="0"/>
          </a:p>
        </p:txBody>
      </p:sp>
      <p:sp>
        <p:nvSpPr>
          <p:cNvPr id="6" name="Espaço Reservado para Número de Slide 5"/>
          <p:cNvSpPr>
            <a:spLocks noGrp="1"/>
          </p:cNvSpPr>
          <p:nvPr>
            <p:ph type="sldNum" sz="quarter" idx="4"/>
          </p:nvPr>
        </p:nvSpPr>
        <p:spPr>
          <a:xfrm>
            <a:off x="6934716" y="6155268"/>
            <a:ext cx="990859" cy="273049"/>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AAEAE4A8-A6E5-453E-B946-FB774B73F48C}" type="slidenum">
              <a:rPr lang="pt-BR" smtClean="0"/>
              <a:pPr/>
              <a:t>‹nº›</a:t>
            </a:fld>
            <a:endParaRPr lang="pt-BR" dirty="0"/>
          </a:p>
        </p:txBody>
      </p:sp>
    </p:spTree>
    <p:extLst>
      <p:ext uri="{BB962C8B-B14F-4D97-AF65-F5344CB8AC3E}">
        <p14:creationId xmlns:p14="http://schemas.microsoft.com/office/powerpoint/2010/main" val="1597054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7" r:id="rId17"/>
    <p:sldLayoutId id="2147483668" r:id="rId18"/>
    <p:sldLayoutId id="2147483669" r:id="rId19"/>
    <p:sldLayoutId id="2147483670" r:id="rId20"/>
    <p:sldLayoutId id="2147483671" r:id="rId21"/>
    <p:sldLayoutId id="2147483672" r:id="rId22"/>
    <p:sldLayoutId id="2147483673"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0000"/>
        </a:lnSpc>
        <a:spcBef>
          <a:spcPct val="0"/>
        </a:spcBef>
        <a:buNone/>
        <a:defRPr sz="3600" b="1"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7.xml"/><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8.xml"/><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6.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6.jpeg"/><Relationship Id="rId2" Type="http://schemas.openxmlformats.org/officeDocument/2006/relationships/image" Target="../media/image27.jpeg"/><Relationship Id="rId1" Type="http://schemas.openxmlformats.org/officeDocument/2006/relationships/slideLayout" Target="../slideLayouts/slideLayout19.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hyperlink" Target="http://www.google.com.br/imgres?imgurl=http://www.bricogeek.com/shop/189-557-thickbox/sensor-de-distancia-por-ultrasonidos-ping.jpg&amp;imgrefurl=http://www.bricogeek.com/shop/189-sensor-de-distancia-por-ultrasonidos-ping.html&amp;usg=__rAE3E2Hx0zjQsFW_ulyXOCylpSw=&amp;h=600&amp;w=600&amp;sz=43&amp;hl=pt-BR&amp;start=4&amp;zoom=1&amp;tbnid=jIS3SH_y5d6g4M:&amp;tbnh=135&amp;tbnw=135&amp;ei=LgCeUd6kD6aW0QHd4oC4Dw&amp;prev=/search?q=Sensor+distancia&amp;um=1&amp;hl=pt-BR&amp;gbv=2&amp;tbm=isch&amp;um=1&amp;itbs=1&amp;sa=X&amp;ved=0CDIQrQMwAw" TargetMode="External"/><Relationship Id="rId18" Type="http://schemas.openxmlformats.org/officeDocument/2006/relationships/image" Target="../media/image41.jpeg"/><Relationship Id="rId3" Type="http://schemas.openxmlformats.org/officeDocument/2006/relationships/image" Target="../media/image33.jpeg"/><Relationship Id="rId7" Type="http://schemas.openxmlformats.org/officeDocument/2006/relationships/hyperlink" Target="http://www.seeedstudio.com/depot/g114-water-flow-sensor-p-1082.html?cPath=25_32" TargetMode="External"/><Relationship Id="rId12" Type="http://schemas.openxmlformats.org/officeDocument/2006/relationships/image" Target="../media/image38.jpeg"/><Relationship Id="rId17" Type="http://schemas.openxmlformats.org/officeDocument/2006/relationships/hyperlink" Target="http://www.google.com.br/imgres?imgurl=http://img1.mlstatic.com/10-x-ldr-5mm-resistor-dependente-de-luz-arduino-pic-id879_MLB-O-3370728213_112012.jpg&amp;imgrefurl=http://www.mercadolivre.com.br/jm/item?site=MLB&amp;id=471288754&amp;usg=__wmqCoz_6hnixUQc6R5i2Ib5DPOA=&amp;h=360&amp;w=360&amp;sz=13&amp;hl=pt-BR&amp;start=5&amp;zoom=1&amp;tbnid=lbIEJvMh7tuNbM:&amp;tbnh=121&amp;tbnw=121&amp;ei=0wCeUaDTC8XJ0gG_0IGwAQ&amp;prev=/search?q=arduino+luz&amp;um=1&amp;hl=pt-BR&amp;gbv=2&amp;tbm=isch&amp;um=1&amp;itbs=1&amp;sa=X&amp;ved=0CDQQrQMwBA" TargetMode="External"/><Relationship Id="rId2" Type="http://schemas.openxmlformats.org/officeDocument/2006/relationships/image" Target="../media/image32.jpeg"/><Relationship Id="rId16" Type="http://schemas.openxmlformats.org/officeDocument/2006/relationships/image" Target="../media/image40.jpeg"/><Relationship Id="rId20" Type="http://schemas.openxmlformats.org/officeDocument/2006/relationships/image" Target="../media/image6.jpeg"/><Relationship Id="rId1" Type="http://schemas.openxmlformats.org/officeDocument/2006/relationships/slideLayout" Target="../slideLayouts/slideLayout20.xml"/><Relationship Id="rId6" Type="http://schemas.openxmlformats.org/officeDocument/2006/relationships/image" Target="../media/image35.jpeg"/><Relationship Id="rId11" Type="http://schemas.openxmlformats.org/officeDocument/2006/relationships/hyperlink" Target="http://www.google.com.br/imgres?imgurl=http://www.eletronica.com/img/Proximity-Sensor.png&amp;imgrefurl=http://www.eletronica.com/sensor-de-proximidade-bem-simples/&amp;usg=__26VoqYLIwCaQarwYfPcjnjGcvm0=&amp;h=300&amp;w=300&amp;sz=62&amp;hl=pt-BR&amp;start=10&amp;zoom=1&amp;tbnid=EPgZHBSZVWJJHM:&amp;tbnh=116&amp;tbnw=116&amp;ei=-v-dUZjxH6bC0AGu34GADA&amp;prev=/search?q=Sensor&amp;um=1&amp;hl=pt-BR&amp;gbv=2&amp;tbm=isch&amp;um=1&amp;itbs=1&amp;sa=X&amp;ved=0CD4QrQMwCQ" TargetMode="External"/><Relationship Id="rId5" Type="http://schemas.openxmlformats.org/officeDocument/2006/relationships/hyperlink" Target="http://www.seeedstudio.com/depot/alcohol-sensor-mq303a-p-549.html?cPath=25_27" TargetMode="External"/><Relationship Id="rId15" Type="http://schemas.openxmlformats.org/officeDocument/2006/relationships/hyperlink" Target="http://www.google.com.br/imgres?imgurl=http://img1.mlstatic.com/sensor-umidade-temperatura-dht11-para-arduino-pic_MLB-O-3475496345_112012.jpg&amp;imgrefurl=http://produto.mercadolivre.com.br/MLB-475138055-sensor-umidade-temperatura-dht11-para-arduino-pic-_JM&amp;usg=__TEXtiLsvzmFg_JOaU9N7ntKNT4w=&amp;h=409&amp;w=500&amp;sz=22&amp;hl=pt-BR&amp;start=4&amp;zoom=1&amp;tbnid=nsH-1ZCcbjifsM:&amp;tbnh=106&amp;tbnw=130&amp;ei=mwCeUeWYLoXS0gGbpYG4BA&amp;prev=/search?q=arduino+umidade&amp;um=1&amp;hl=pt-BR&amp;gbv=2&amp;tbm=isch&amp;um=1&amp;itbs=1&amp;sa=X&amp;ved=0CDIQrQMwAw" TargetMode="External"/><Relationship Id="rId10" Type="http://schemas.openxmlformats.org/officeDocument/2006/relationships/image" Target="../media/image37.jpeg"/><Relationship Id="rId19" Type="http://schemas.openxmlformats.org/officeDocument/2006/relationships/image" Target="../media/image42.jpeg"/><Relationship Id="rId4" Type="http://schemas.openxmlformats.org/officeDocument/2006/relationships/image" Target="../media/image34.jpeg"/><Relationship Id="rId9" Type="http://schemas.openxmlformats.org/officeDocument/2006/relationships/hyperlink" Target="http://www.seeedstudio.com/depot/gas-sensor-mq5-p-192.html?cPath=25_27" TargetMode="External"/><Relationship Id="rId14" Type="http://schemas.openxmlformats.org/officeDocument/2006/relationships/image" Target="../media/image39.jpeg"/></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3.jpe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0.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0.xml"/><Relationship Id="rId4" Type="http://schemas.openxmlformats.org/officeDocument/2006/relationships/image" Target="../media/image6.jpeg"/></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0.xml"/><Relationship Id="rId4" Type="http://schemas.openxmlformats.org/officeDocument/2006/relationships/image" Target="../media/image6.jpeg"/></Relationships>
</file>

<file path=ppt/slides/_rels/slide2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0.xml"/><Relationship Id="rId4" Type="http://schemas.openxmlformats.org/officeDocument/2006/relationships/image" Target="../media/image6.jpeg"/></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3.jpe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4.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6.jpeg"/><Relationship Id="rId1" Type="http://schemas.openxmlformats.org/officeDocument/2006/relationships/slideLayout" Target="../slideLayouts/slideLayout16.xml"/><Relationship Id="rId4" Type="http://schemas.openxmlformats.org/officeDocument/2006/relationships/image" Target="../media/image61.jpeg"/></Relationships>
</file>

<file path=ppt/slides/_rels/slide3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67.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68.pn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69.pn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6.jpe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hyperlink" Target="http://arduino.cc/en/Main/Software" TargetMode="External"/><Relationship Id="rId2" Type="http://schemas.openxmlformats.org/officeDocument/2006/relationships/image" Target="../media/image6.jpeg"/><Relationship Id="rId1" Type="http://schemas.openxmlformats.org/officeDocument/2006/relationships/slideLayout" Target="../slideLayouts/slideLayout16.xml"/><Relationship Id="rId5" Type="http://schemas.openxmlformats.org/officeDocument/2006/relationships/image" Target="../media/image76.jpeg"/><Relationship Id="rId4" Type="http://schemas.openxmlformats.org/officeDocument/2006/relationships/image" Target="../media/image75.jpeg"/></Relationships>
</file>

<file path=ppt/slides/_rels/slide4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6.jpeg"/><Relationship Id="rId1" Type="http://schemas.openxmlformats.org/officeDocument/2006/relationships/slideLayout" Target="../slideLayouts/slideLayout16.xml"/><Relationship Id="rId4" Type="http://schemas.openxmlformats.org/officeDocument/2006/relationships/image" Target="../media/image78.jpeg"/></Relationships>
</file>

<file path=ppt/slides/_rels/slide4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6.jpeg"/><Relationship Id="rId1" Type="http://schemas.openxmlformats.org/officeDocument/2006/relationships/slideLayout" Target="../slideLayouts/slideLayout16.xml"/><Relationship Id="rId4" Type="http://schemas.openxmlformats.org/officeDocument/2006/relationships/image" Target="../media/image80.jpe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6.jpeg"/><Relationship Id="rId1" Type="http://schemas.openxmlformats.org/officeDocument/2006/relationships/slideLayout" Target="../slideLayouts/slideLayout16.xml"/><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4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6.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7.jpe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1.jpeg"/><Relationship Id="rId1" Type="http://schemas.openxmlformats.org/officeDocument/2006/relationships/slideLayout" Target="../slideLayouts/slideLayout14.xml"/><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9.png"/><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6.jpeg"/><Relationship Id="rId1" Type="http://schemas.openxmlformats.org/officeDocument/2006/relationships/slideLayout" Target="../slideLayouts/slideLayout20.xml"/><Relationship Id="rId5" Type="http://schemas.openxmlformats.org/officeDocument/2006/relationships/image" Target="../media/image91.jpeg"/><Relationship Id="rId4" Type="http://schemas.openxmlformats.org/officeDocument/2006/relationships/image" Target="../media/image47.jpeg"/></Relationships>
</file>

<file path=ppt/slides/_rels/slide7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95.jpeg"/><Relationship Id="rId4" Type="http://schemas.openxmlformats.org/officeDocument/2006/relationships/image" Target="../media/image94.png"/></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98.jpe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6.jpeg"/></Relationships>
</file>

<file path=ppt/slides/_rels/slide8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8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03.jpeg"/><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04.jpeg"/><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5.jfif"/><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8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06.jpe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038"/>
          <p:cNvSpPr txBox="1">
            <a:spLocks noChangeArrowheads="1"/>
          </p:cNvSpPr>
          <p:nvPr/>
        </p:nvSpPr>
        <p:spPr bwMode="auto">
          <a:xfrm>
            <a:off x="523846" y="4357694"/>
            <a:ext cx="2949975" cy="461665"/>
          </a:xfrm>
          <a:prstGeom prst="rect">
            <a:avLst/>
          </a:prstGeom>
          <a:noFill/>
          <a:ln w="9525">
            <a:noFill/>
            <a:miter lim="800000"/>
            <a:headEnd/>
            <a:tailEnd/>
          </a:ln>
        </p:spPr>
        <p:txBody>
          <a:bodyPr wrap="none">
            <a:spAutoFit/>
          </a:bodyPr>
          <a:lstStyle/>
          <a:p>
            <a:pPr algn="ctr"/>
            <a:r>
              <a:rPr lang="pt-BR" sz="2400" dirty="0">
                <a:latin typeface="Verdana" pitchFamily="34" charset="0"/>
              </a:rPr>
              <a:t>Aula: 14/09/2019</a:t>
            </a:r>
          </a:p>
        </p:txBody>
      </p:sp>
      <p:sp>
        <p:nvSpPr>
          <p:cNvPr id="8" name="Rectangle 1037"/>
          <p:cNvSpPr>
            <a:spLocks noChangeArrowheads="1"/>
          </p:cNvSpPr>
          <p:nvPr/>
        </p:nvSpPr>
        <p:spPr bwMode="auto">
          <a:xfrm>
            <a:off x="523844" y="4929198"/>
            <a:ext cx="3714776" cy="457200"/>
          </a:xfrm>
          <a:prstGeom prst="rect">
            <a:avLst/>
          </a:prstGeom>
          <a:noFill/>
          <a:ln w="9525">
            <a:noFill/>
            <a:miter lim="800000"/>
            <a:headEnd/>
            <a:tailEnd/>
          </a:ln>
        </p:spPr>
        <p:txBody>
          <a:bodyPr anchor="b"/>
          <a:lstStyle/>
          <a:p>
            <a:r>
              <a:rPr lang="pt-BR" sz="2000" dirty="0">
                <a:latin typeface="Verdana" pitchFamily="34" charset="0"/>
              </a:rPr>
              <a:t>Prof. </a:t>
            </a:r>
            <a:r>
              <a:rPr lang="pt-BR" sz="2000" dirty="0" err="1">
                <a:latin typeface="Verdana" pitchFamily="34" charset="0"/>
              </a:rPr>
              <a:t>Ms</a:t>
            </a:r>
            <a:r>
              <a:rPr lang="pt-BR" sz="2000" dirty="0">
                <a:latin typeface="Verdana" pitchFamily="34" charset="0"/>
              </a:rPr>
              <a:t>. Paulo Barreto</a:t>
            </a:r>
          </a:p>
        </p:txBody>
      </p:sp>
      <p:pic>
        <p:nvPicPr>
          <p:cNvPr id="12" name="Picture 5"/>
          <p:cNvPicPr>
            <a:picLocks noChangeAspect="1" noChangeArrowheads="1"/>
          </p:cNvPicPr>
          <p:nvPr/>
        </p:nvPicPr>
        <p:blipFill>
          <a:blip r:embed="rId3" cstate="print"/>
          <a:srcRect/>
          <a:stretch>
            <a:fillRect/>
          </a:stretch>
        </p:blipFill>
        <p:spPr bwMode="auto">
          <a:xfrm>
            <a:off x="1" y="0"/>
            <a:ext cx="4381496" cy="2172762"/>
          </a:xfrm>
          <a:prstGeom prst="rect">
            <a:avLst/>
          </a:prstGeom>
          <a:noFill/>
          <a:ln w="9525">
            <a:noFill/>
            <a:miter lim="800000"/>
            <a:headEnd/>
            <a:tailEnd/>
          </a:ln>
          <a:effectLst/>
        </p:spPr>
      </p:pic>
      <p:sp>
        <p:nvSpPr>
          <p:cNvPr id="13" name="CaixaDeTexto 12"/>
          <p:cNvSpPr txBox="1"/>
          <p:nvPr/>
        </p:nvSpPr>
        <p:spPr>
          <a:xfrm>
            <a:off x="3238488" y="1285860"/>
            <a:ext cx="4940776" cy="1200329"/>
          </a:xfrm>
          <a:prstGeom prst="rect">
            <a:avLst/>
          </a:prstGeom>
          <a:noFill/>
        </p:spPr>
        <p:txBody>
          <a:bodyPr wrap="none" rtlCol="0">
            <a:spAutoFit/>
          </a:bodyPr>
          <a:lstStyle/>
          <a:p>
            <a:r>
              <a:rPr lang="pt-BR" sz="2400" b="1" dirty="0">
                <a:solidFill>
                  <a:srgbClr val="098199"/>
                </a:solidFill>
                <a:latin typeface="Verdana" pitchFamily="34" charset="0"/>
                <a:ea typeface="Verdana" pitchFamily="34" charset="0"/>
                <a:cs typeface="Verdana" pitchFamily="34" charset="0"/>
              </a:rPr>
              <a:t>ARDUINO</a:t>
            </a:r>
          </a:p>
          <a:p>
            <a:r>
              <a:rPr lang="pt-BR" sz="2400" b="1" dirty="0">
                <a:solidFill>
                  <a:schemeClr val="tx1">
                    <a:lumMod val="50000"/>
                    <a:lumOff val="50000"/>
                  </a:schemeClr>
                </a:solidFill>
                <a:latin typeface="Verdana" pitchFamily="34" charset="0"/>
                <a:ea typeface="Verdana" pitchFamily="34" charset="0"/>
                <a:cs typeface="Verdana" pitchFamily="34" charset="0"/>
              </a:rPr>
              <a:t>INTRODUÇÃO AO ARDUINO</a:t>
            </a:r>
          </a:p>
          <a:p>
            <a:r>
              <a:rPr lang="pt-BR" sz="2400" b="1" dirty="0">
                <a:solidFill>
                  <a:srgbClr val="E46C0A"/>
                </a:solidFill>
                <a:latin typeface="Verdana" pitchFamily="34" charset="0"/>
                <a:ea typeface="Verdana" pitchFamily="34" charset="0"/>
                <a:cs typeface="Verdana" pitchFamily="34" charset="0"/>
              </a:rPr>
              <a:t>MÓDULO BÁSICO</a:t>
            </a:r>
          </a:p>
        </p:txBody>
      </p:sp>
      <p:pic>
        <p:nvPicPr>
          <p:cNvPr id="1027" name="Picture 3" descr="F:\Disco Principal\Arduino\Barretuino\Barretuino.JPG"/>
          <p:cNvPicPr>
            <a:picLocks noChangeAspect="1" noChangeArrowheads="1"/>
          </p:cNvPicPr>
          <p:nvPr/>
        </p:nvPicPr>
        <p:blipFill>
          <a:blip r:embed="rId4" cstate="print"/>
          <a:srcRect/>
          <a:stretch>
            <a:fillRect/>
          </a:stretch>
        </p:blipFill>
        <p:spPr bwMode="auto">
          <a:xfrm>
            <a:off x="8596338" y="0"/>
            <a:ext cx="1309662" cy="958707"/>
          </a:xfrm>
          <a:prstGeom prst="rect">
            <a:avLst/>
          </a:prstGeom>
          <a:noFill/>
        </p:spPr>
      </p:pic>
      <p:sp>
        <p:nvSpPr>
          <p:cNvPr id="32" name="Rectangle 2"/>
          <p:cNvSpPr>
            <a:spLocks noChangeArrowheads="1"/>
          </p:cNvSpPr>
          <p:nvPr/>
        </p:nvSpPr>
        <p:spPr bwMode="auto">
          <a:xfrm>
            <a:off x="452406" y="3081340"/>
            <a:ext cx="6215106" cy="776288"/>
          </a:xfrm>
          <a:prstGeom prst="rect">
            <a:avLst/>
          </a:prstGeom>
          <a:noFill/>
          <a:ln w="9525">
            <a:noFill/>
            <a:miter lim="800000"/>
            <a:headEnd/>
            <a:tailEnd/>
          </a:ln>
        </p:spPr>
        <p:txBody>
          <a:bodyPr anchor="ctr"/>
          <a:lstStyle/>
          <a:p>
            <a:pPr eaLnBrk="0" hangingPunct="0"/>
            <a:r>
              <a:rPr lang="pt-BR" sz="3600" dirty="0">
                <a:solidFill>
                  <a:schemeClr val="hlink"/>
                </a:solidFill>
                <a:latin typeface="Calibri" pitchFamily="34" charset="0"/>
              </a:rPr>
              <a:t>Programação do </a:t>
            </a:r>
            <a:r>
              <a:rPr lang="pt-BR" sz="3600" dirty="0" err="1">
                <a:solidFill>
                  <a:schemeClr val="hlink"/>
                </a:solidFill>
                <a:latin typeface="Calibri" pitchFamily="34" charset="0"/>
              </a:rPr>
              <a:t>Arduino</a:t>
            </a:r>
            <a:r>
              <a:rPr lang="pt-BR" sz="3600" dirty="0">
                <a:solidFill>
                  <a:schemeClr val="hlink"/>
                </a:solidFill>
                <a:latin typeface="Calibri" pitchFamily="34" charset="0"/>
              </a:rPr>
              <a:t>: </a:t>
            </a:r>
            <a:r>
              <a:rPr lang="pt-BR" sz="3200" dirty="0">
                <a:solidFill>
                  <a:schemeClr val="hlink"/>
                </a:solidFill>
                <a:latin typeface="Calibri" pitchFamily="34" charset="0"/>
              </a:rPr>
              <a:t>fluxo de controle de entrada e saída de dados.</a:t>
            </a:r>
          </a:p>
        </p:txBody>
      </p:sp>
    </p:spTree>
    <p:extLst>
      <p:ext uri="{BB962C8B-B14F-4D97-AF65-F5344CB8AC3E}">
        <p14:creationId xmlns:p14="http://schemas.microsoft.com/office/powerpoint/2010/main" val="149325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908050" y="1676401"/>
            <a:ext cx="8435579" cy="3609975"/>
          </a:xfrm>
          <a:prstGeom prst="rect">
            <a:avLst/>
          </a:prstGeom>
          <a:noFill/>
          <a:ln w="9525">
            <a:noFill/>
            <a:miter lim="800000"/>
            <a:headEnd/>
            <a:tailEnd/>
          </a:ln>
        </p:spPr>
      </p:pic>
      <p:sp>
        <p:nvSpPr>
          <p:cNvPr id="3" name="Retângulo 2"/>
          <p:cNvSpPr/>
          <p:nvPr/>
        </p:nvSpPr>
        <p:spPr>
          <a:xfrm>
            <a:off x="283766" y="1"/>
            <a:ext cx="4504134" cy="707886"/>
          </a:xfrm>
          <a:prstGeom prst="rect">
            <a:avLst/>
          </a:prstGeom>
          <a:noFill/>
        </p:spPr>
        <p:txBody>
          <a:bodyPr>
            <a:spAutoFit/>
          </a:bodyPr>
          <a:lstStyle/>
          <a:p>
            <a:pPr>
              <a:defRPr/>
            </a:pPr>
            <a:r>
              <a:rPr lang="pt-BR" sz="4000" b="1" dirty="0">
                <a:solidFill>
                  <a:schemeClr val="accent1"/>
                </a:solidFill>
                <a:latin typeface="Calibri" pitchFamily="34" charset="0"/>
              </a:rPr>
              <a:t>Modelos</a:t>
            </a:r>
          </a:p>
        </p:txBody>
      </p:sp>
      <p:pic>
        <p:nvPicPr>
          <p:cNvPr id="5" name="Picture 3" descr="F:\Disco Principal\Arduino\Barretuino\Barretuino.JPG"/>
          <p:cNvPicPr>
            <a:picLocks noChangeAspect="1" noChangeArrowheads="1"/>
          </p:cNvPicPr>
          <p:nvPr/>
        </p:nvPicPr>
        <p:blipFill>
          <a:blip r:embed="rId3" cstate="print"/>
          <a:srcRect/>
          <a:stretch>
            <a:fillRect/>
          </a:stretch>
        </p:blipFill>
        <p:spPr bwMode="auto">
          <a:xfrm>
            <a:off x="8596338" y="0"/>
            <a:ext cx="1309662" cy="958707"/>
          </a:xfrm>
          <a:prstGeom prst="rect">
            <a:avLst/>
          </a:prstGeom>
          <a:noFill/>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blog.filipeflop.com/wp-content/uploads/2014/02/Tabela-comparativa-630x449.png"/>
          <p:cNvPicPr>
            <a:picLocks noChangeAspect="1" noChangeArrowheads="1"/>
          </p:cNvPicPr>
          <p:nvPr/>
        </p:nvPicPr>
        <p:blipFill>
          <a:blip r:embed="rId2" cstate="print"/>
          <a:srcRect/>
          <a:stretch>
            <a:fillRect/>
          </a:stretch>
        </p:blipFill>
        <p:spPr bwMode="auto">
          <a:xfrm>
            <a:off x="128464" y="788248"/>
            <a:ext cx="8352928" cy="5953120"/>
          </a:xfrm>
          <a:prstGeom prst="rect">
            <a:avLst/>
          </a:prstGeom>
          <a:noFill/>
        </p:spPr>
      </p:pic>
      <p:sp>
        <p:nvSpPr>
          <p:cNvPr id="3" name="Retângulo 2"/>
          <p:cNvSpPr/>
          <p:nvPr/>
        </p:nvSpPr>
        <p:spPr>
          <a:xfrm>
            <a:off x="283766" y="1"/>
            <a:ext cx="4504134" cy="707886"/>
          </a:xfrm>
          <a:prstGeom prst="rect">
            <a:avLst/>
          </a:prstGeom>
          <a:noFill/>
        </p:spPr>
        <p:txBody>
          <a:bodyPr>
            <a:spAutoFit/>
          </a:bodyPr>
          <a:lstStyle/>
          <a:p>
            <a:pPr>
              <a:defRPr/>
            </a:pPr>
            <a:r>
              <a:rPr lang="pt-BR" sz="4000" b="1" dirty="0">
                <a:solidFill>
                  <a:schemeClr val="accent1"/>
                </a:solidFill>
                <a:latin typeface="Calibri" pitchFamily="34" charset="0"/>
              </a:rPr>
              <a:t>Modelos</a:t>
            </a:r>
          </a:p>
        </p:txBody>
      </p:sp>
      <p:pic>
        <p:nvPicPr>
          <p:cNvPr id="4" name="Picture 3" descr="F:\Disco Principal\Arduino\Barretuino\Barretuino.JPG"/>
          <p:cNvPicPr>
            <a:picLocks noChangeAspect="1" noChangeArrowheads="1"/>
          </p:cNvPicPr>
          <p:nvPr/>
        </p:nvPicPr>
        <p:blipFill>
          <a:blip r:embed="rId3" cstate="print"/>
          <a:srcRect/>
          <a:stretch>
            <a:fillRect/>
          </a:stretch>
        </p:blipFill>
        <p:spPr bwMode="auto">
          <a:xfrm>
            <a:off x="8596338" y="0"/>
            <a:ext cx="1309662" cy="958707"/>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l="1964" t="7254" r="2567"/>
          <a:stretch>
            <a:fillRect/>
          </a:stretch>
        </p:blipFill>
        <p:spPr bwMode="auto">
          <a:xfrm>
            <a:off x="416496" y="1484784"/>
            <a:ext cx="8915400" cy="3729037"/>
          </a:xfrm>
          <a:prstGeom prst="rect">
            <a:avLst/>
          </a:prstGeom>
          <a:noFill/>
          <a:ln w="9525">
            <a:noFill/>
            <a:miter lim="800000"/>
            <a:headEnd/>
            <a:tailEnd/>
          </a:ln>
        </p:spPr>
      </p:pic>
      <p:sp>
        <p:nvSpPr>
          <p:cNvPr id="4" name="Retângulo 3"/>
          <p:cNvSpPr/>
          <p:nvPr/>
        </p:nvSpPr>
        <p:spPr>
          <a:xfrm>
            <a:off x="283766" y="1"/>
            <a:ext cx="4504134" cy="707886"/>
          </a:xfrm>
          <a:prstGeom prst="rect">
            <a:avLst/>
          </a:prstGeom>
          <a:noFill/>
        </p:spPr>
        <p:txBody>
          <a:bodyPr>
            <a:spAutoFit/>
          </a:bodyPr>
          <a:lstStyle/>
          <a:p>
            <a:pPr>
              <a:defRPr/>
            </a:pPr>
            <a:r>
              <a:rPr lang="pt-BR" sz="4000" b="1" dirty="0">
                <a:solidFill>
                  <a:schemeClr val="accent1"/>
                </a:solidFill>
                <a:latin typeface="Calibri" pitchFamily="34" charset="0"/>
              </a:rPr>
              <a:t>Modelos</a:t>
            </a:r>
          </a:p>
        </p:txBody>
      </p:sp>
      <p:pic>
        <p:nvPicPr>
          <p:cNvPr id="6" name="Picture 3" descr="F:\Disco Principal\Arduino\Barretuino\Barretuino.JPG"/>
          <p:cNvPicPr>
            <a:picLocks noChangeAspect="1" noChangeArrowheads="1"/>
          </p:cNvPicPr>
          <p:nvPr/>
        </p:nvPicPr>
        <p:blipFill>
          <a:blip r:embed="rId3" cstate="print"/>
          <a:srcRect/>
          <a:stretch>
            <a:fillRect/>
          </a:stretch>
        </p:blipFill>
        <p:spPr bwMode="auto">
          <a:xfrm>
            <a:off x="8596338" y="0"/>
            <a:ext cx="1309662" cy="958707"/>
          </a:xfrm>
          <a:prstGeom prst="rect">
            <a:avLst/>
          </a:prstGeom>
          <a:noFill/>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330201" y="1"/>
            <a:ext cx="4504135" cy="707886"/>
          </a:xfrm>
          <a:prstGeom prst="rect">
            <a:avLst/>
          </a:prstGeom>
          <a:noFill/>
        </p:spPr>
        <p:txBody>
          <a:bodyPr>
            <a:spAutoFit/>
          </a:bodyPr>
          <a:lstStyle/>
          <a:p>
            <a:pPr>
              <a:defRPr/>
            </a:pPr>
            <a:r>
              <a:rPr lang="pt-BR" sz="4000" b="1" dirty="0" err="1">
                <a:solidFill>
                  <a:schemeClr val="accent1"/>
                </a:solidFill>
                <a:latin typeface="Calibri" pitchFamily="34" charset="0"/>
              </a:rPr>
              <a:t>Shield</a:t>
            </a:r>
            <a:r>
              <a:rPr lang="pt-BR" sz="4000" b="1" dirty="0">
                <a:solidFill>
                  <a:schemeClr val="accent1"/>
                </a:solidFill>
                <a:latin typeface="Calibri" pitchFamily="34" charset="0"/>
              </a:rPr>
              <a:t> de Reles</a:t>
            </a:r>
          </a:p>
        </p:txBody>
      </p:sp>
      <p:pic>
        <p:nvPicPr>
          <p:cNvPr id="19459" name="Picture 2" descr="D:\Arduino\s_MLB_v_F_f_222961804_7106.jpg"/>
          <p:cNvPicPr>
            <a:picLocks noChangeAspect="1" noChangeArrowheads="1"/>
          </p:cNvPicPr>
          <p:nvPr/>
        </p:nvPicPr>
        <p:blipFill>
          <a:blip r:embed="rId2" cstate="print"/>
          <a:srcRect/>
          <a:stretch>
            <a:fillRect/>
          </a:stretch>
        </p:blipFill>
        <p:spPr bwMode="auto">
          <a:xfrm>
            <a:off x="577850" y="990601"/>
            <a:ext cx="4086225" cy="2841625"/>
          </a:xfrm>
          <a:prstGeom prst="rect">
            <a:avLst/>
          </a:prstGeom>
          <a:noFill/>
          <a:ln w="9525">
            <a:noFill/>
            <a:miter lim="800000"/>
            <a:headEnd/>
            <a:tailEnd/>
          </a:ln>
        </p:spPr>
      </p:pic>
      <p:pic>
        <p:nvPicPr>
          <p:cNvPr id="19460" name="Picture 3" descr="D:\Arduino\modulo-rele-5v-12v-16-canais-frete-gratis-para-todo-brasil_MLB-O-229667534_9158.jpg"/>
          <p:cNvPicPr>
            <a:picLocks noChangeAspect="1" noChangeArrowheads="1"/>
          </p:cNvPicPr>
          <p:nvPr/>
        </p:nvPicPr>
        <p:blipFill>
          <a:blip r:embed="rId3" cstate="print"/>
          <a:srcRect/>
          <a:stretch>
            <a:fillRect/>
          </a:stretch>
        </p:blipFill>
        <p:spPr bwMode="auto">
          <a:xfrm>
            <a:off x="5035550" y="3429001"/>
            <a:ext cx="4106863" cy="2843213"/>
          </a:xfrm>
          <a:prstGeom prst="rect">
            <a:avLst/>
          </a:prstGeom>
          <a:noFill/>
          <a:ln w="9525">
            <a:noFill/>
            <a:miter lim="800000"/>
            <a:headEnd/>
            <a:tailEnd/>
          </a:ln>
        </p:spPr>
      </p:pic>
      <p:pic>
        <p:nvPicPr>
          <p:cNvPr id="6" name="Picture 3" descr="F:\Disco Principal\Arduino\Barretuino\Barretuino.JPG"/>
          <p:cNvPicPr>
            <a:picLocks noChangeAspect="1" noChangeArrowheads="1"/>
          </p:cNvPicPr>
          <p:nvPr/>
        </p:nvPicPr>
        <p:blipFill>
          <a:blip r:embed="rId4" cstate="print"/>
          <a:srcRect/>
          <a:stretch>
            <a:fillRect/>
          </a:stretch>
        </p:blipFill>
        <p:spPr bwMode="auto">
          <a:xfrm>
            <a:off x="8596338" y="0"/>
            <a:ext cx="1309662" cy="958707"/>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3" descr="C:\Documents and Settings\pbarreto\Desktop\Outras Ferramentas\Arduino\Imagens\EthernetShield1.JPG"/>
          <p:cNvPicPr>
            <a:picLocks noChangeAspect="1" noChangeArrowheads="1"/>
          </p:cNvPicPr>
          <p:nvPr/>
        </p:nvPicPr>
        <p:blipFill>
          <a:blip r:embed="rId2" cstate="print"/>
          <a:srcRect/>
          <a:stretch>
            <a:fillRect/>
          </a:stretch>
        </p:blipFill>
        <p:spPr bwMode="auto">
          <a:xfrm>
            <a:off x="1066271" y="2986088"/>
            <a:ext cx="3599525" cy="2716212"/>
          </a:xfrm>
          <a:prstGeom prst="rect">
            <a:avLst/>
          </a:prstGeom>
          <a:noFill/>
          <a:ln w="9525">
            <a:noFill/>
            <a:miter lim="800000"/>
            <a:headEnd/>
            <a:tailEnd/>
          </a:ln>
        </p:spPr>
      </p:pic>
      <p:pic>
        <p:nvPicPr>
          <p:cNvPr id="20483" name="Picture 4" descr="C:\Documents and Settings\pbarreto\Desktop\Outras Ferramentas\Arduino\Imagens\EthernetShield5.JPG"/>
          <p:cNvPicPr>
            <a:picLocks noChangeAspect="1" noChangeArrowheads="1"/>
          </p:cNvPicPr>
          <p:nvPr/>
        </p:nvPicPr>
        <p:blipFill>
          <a:blip r:embed="rId3" cstate="print"/>
          <a:srcRect/>
          <a:stretch>
            <a:fillRect/>
          </a:stretch>
        </p:blipFill>
        <p:spPr bwMode="auto">
          <a:xfrm>
            <a:off x="4645158" y="1858963"/>
            <a:ext cx="4526492" cy="4176712"/>
          </a:xfrm>
          <a:prstGeom prst="rect">
            <a:avLst/>
          </a:prstGeom>
          <a:noFill/>
          <a:ln w="9525">
            <a:noFill/>
            <a:miter lim="800000"/>
            <a:headEnd/>
            <a:tailEnd/>
          </a:ln>
        </p:spPr>
      </p:pic>
      <p:sp>
        <p:nvSpPr>
          <p:cNvPr id="4" name="Retângulo 3"/>
          <p:cNvSpPr/>
          <p:nvPr/>
        </p:nvSpPr>
        <p:spPr>
          <a:xfrm>
            <a:off x="330200" y="1"/>
            <a:ext cx="4505854" cy="707886"/>
          </a:xfrm>
          <a:prstGeom prst="rect">
            <a:avLst/>
          </a:prstGeom>
          <a:noFill/>
        </p:spPr>
        <p:txBody>
          <a:bodyPr>
            <a:spAutoFit/>
          </a:bodyPr>
          <a:lstStyle/>
          <a:p>
            <a:pPr>
              <a:defRPr/>
            </a:pPr>
            <a:r>
              <a:rPr lang="pt-BR" sz="4000" b="1" dirty="0" err="1">
                <a:solidFill>
                  <a:schemeClr val="accent1"/>
                </a:solidFill>
                <a:latin typeface="Calibri" pitchFamily="34" charset="0"/>
              </a:rPr>
              <a:t>Shield</a:t>
            </a:r>
            <a:r>
              <a:rPr lang="pt-BR" sz="4000" b="1" dirty="0">
                <a:solidFill>
                  <a:schemeClr val="accent1"/>
                </a:solidFill>
                <a:latin typeface="Calibri" pitchFamily="34" charset="0"/>
              </a:rPr>
              <a:t> de Ethernet</a:t>
            </a:r>
          </a:p>
        </p:txBody>
      </p:sp>
      <p:pic>
        <p:nvPicPr>
          <p:cNvPr id="6" name="Picture 3" descr="F:\Disco Principal\Arduino\Barretuino\Barretuino.JPG"/>
          <p:cNvPicPr>
            <a:picLocks noChangeAspect="1" noChangeArrowheads="1"/>
          </p:cNvPicPr>
          <p:nvPr/>
        </p:nvPicPr>
        <p:blipFill>
          <a:blip r:embed="rId4" cstate="print"/>
          <a:srcRect/>
          <a:stretch>
            <a:fillRect/>
          </a:stretch>
        </p:blipFill>
        <p:spPr bwMode="auto">
          <a:xfrm>
            <a:off x="8596338" y="0"/>
            <a:ext cx="1309662" cy="958707"/>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330200" y="1"/>
            <a:ext cx="4505854" cy="707886"/>
          </a:xfrm>
          <a:prstGeom prst="rect">
            <a:avLst/>
          </a:prstGeom>
          <a:noFill/>
        </p:spPr>
        <p:txBody>
          <a:bodyPr>
            <a:spAutoFit/>
          </a:bodyPr>
          <a:lstStyle/>
          <a:p>
            <a:pPr>
              <a:defRPr/>
            </a:pPr>
            <a:r>
              <a:rPr lang="pt-BR" sz="4000" b="1" dirty="0" err="1">
                <a:solidFill>
                  <a:schemeClr val="accent1"/>
                </a:solidFill>
                <a:latin typeface="Calibri" pitchFamily="34" charset="0"/>
              </a:rPr>
              <a:t>Shield</a:t>
            </a:r>
            <a:r>
              <a:rPr lang="pt-BR" sz="4000" b="1" dirty="0">
                <a:solidFill>
                  <a:schemeClr val="accent1"/>
                </a:solidFill>
                <a:latin typeface="Calibri" pitchFamily="34" charset="0"/>
              </a:rPr>
              <a:t> de Ethernet</a:t>
            </a:r>
          </a:p>
        </p:txBody>
      </p:sp>
      <p:pic>
        <p:nvPicPr>
          <p:cNvPr id="21507" name="Picture 2" descr="F:\Arduino\FZ05SN7H05NT26I_LARGE.jpg"/>
          <p:cNvPicPr>
            <a:picLocks noChangeAspect="1" noChangeArrowheads="1"/>
          </p:cNvPicPr>
          <p:nvPr/>
        </p:nvPicPr>
        <p:blipFill>
          <a:blip r:embed="rId2" cstate="print"/>
          <a:srcRect/>
          <a:stretch>
            <a:fillRect/>
          </a:stretch>
        </p:blipFill>
        <p:spPr bwMode="auto">
          <a:xfrm>
            <a:off x="0" y="762000"/>
            <a:ext cx="8172450" cy="5657850"/>
          </a:xfrm>
          <a:prstGeom prst="rect">
            <a:avLst/>
          </a:prstGeom>
          <a:noFill/>
          <a:ln w="9525">
            <a:noFill/>
            <a:miter lim="800000"/>
            <a:headEnd/>
            <a:tailEnd/>
          </a:ln>
        </p:spPr>
      </p:pic>
      <p:pic>
        <p:nvPicPr>
          <p:cNvPr id="6" name="Picture 3" descr="F:\Disco Principal\Arduino\Barretuino\Barretuino.JPG"/>
          <p:cNvPicPr>
            <a:picLocks noChangeAspect="1" noChangeArrowheads="1"/>
          </p:cNvPicPr>
          <p:nvPr/>
        </p:nvPicPr>
        <p:blipFill>
          <a:blip r:embed="rId3" cstate="print"/>
          <a:srcRect/>
          <a:stretch>
            <a:fillRect/>
          </a:stretch>
        </p:blipFill>
        <p:spPr bwMode="auto">
          <a:xfrm>
            <a:off x="8596338" y="0"/>
            <a:ext cx="1309662" cy="958707"/>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F:\Arduino\GPS%20bee.jpg"/>
          <p:cNvPicPr>
            <a:picLocks noChangeAspect="1" noChangeArrowheads="1"/>
          </p:cNvPicPr>
          <p:nvPr/>
        </p:nvPicPr>
        <p:blipFill>
          <a:blip r:embed="rId2" cstate="print"/>
          <a:srcRect/>
          <a:stretch>
            <a:fillRect/>
          </a:stretch>
        </p:blipFill>
        <p:spPr bwMode="auto">
          <a:xfrm>
            <a:off x="1749029" y="1439863"/>
            <a:ext cx="3467100" cy="2400300"/>
          </a:xfrm>
          <a:prstGeom prst="rect">
            <a:avLst/>
          </a:prstGeom>
          <a:noFill/>
          <a:ln w="9525">
            <a:noFill/>
            <a:miter lim="800000"/>
            <a:headEnd/>
            <a:tailEnd/>
          </a:ln>
        </p:spPr>
      </p:pic>
      <p:pic>
        <p:nvPicPr>
          <p:cNvPr id="22531" name="Picture 3" descr="F:\Arduino\GPS%20bee_02.jpg"/>
          <p:cNvPicPr>
            <a:picLocks noChangeAspect="1" noChangeArrowheads="1"/>
          </p:cNvPicPr>
          <p:nvPr/>
        </p:nvPicPr>
        <p:blipFill>
          <a:blip r:embed="rId3" cstate="print"/>
          <a:srcRect/>
          <a:stretch>
            <a:fillRect/>
          </a:stretch>
        </p:blipFill>
        <p:spPr bwMode="auto">
          <a:xfrm>
            <a:off x="5396706" y="1092201"/>
            <a:ext cx="4141258" cy="2867025"/>
          </a:xfrm>
          <a:prstGeom prst="rect">
            <a:avLst/>
          </a:prstGeom>
          <a:noFill/>
          <a:ln w="9525">
            <a:noFill/>
            <a:miter lim="800000"/>
            <a:headEnd/>
            <a:tailEnd/>
          </a:ln>
        </p:spPr>
      </p:pic>
      <p:pic>
        <p:nvPicPr>
          <p:cNvPr id="22532" name="Picture 4"/>
          <p:cNvPicPr>
            <a:picLocks noChangeAspect="1" noChangeArrowheads="1"/>
          </p:cNvPicPr>
          <p:nvPr/>
        </p:nvPicPr>
        <p:blipFill>
          <a:blip r:embed="rId4" cstate="print"/>
          <a:srcRect/>
          <a:stretch>
            <a:fillRect/>
          </a:stretch>
        </p:blipFill>
        <p:spPr bwMode="auto">
          <a:xfrm>
            <a:off x="2817019" y="4448176"/>
            <a:ext cx="3111104" cy="1952625"/>
          </a:xfrm>
          <a:prstGeom prst="rect">
            <a:avLst/>
          </a:prstGeom>
          <a:noFill/>
          <a:ln w="9525">
            <a:noFill/>
            <a:miter lim="800000"/>
            <a:headEnd/>
            <a:tailEnd/>
          </a:ln>
        </p:spPr>
      </p:pic>
      <p:pic>
        <p:nvPicPr>
          <p:cNvPr id="22533" name="Picture 6" descr="http://albacontrols.files.wordpress.com/2009/10/zigbee_xbee.jpg"/>
          <p:cNvPicPr>
            <a:picLocks noChangeAspect="1" noChangeArrowheads="1"/>
          </p:cNvPicPr>
          <p:nvPr/>
        </p:nvPicPr>
        <p:blipFill>
          <a:blip r:embed="rId5" cstate="print"/>
          <a:srcRect/>
          <a:stretch>
            <a:fillRect/>
          </a:stretch>
        </p:blipFill>
        <p:spPr bwMode="auto">
          <a:xfrm>
            <a:off x="7178411" y="4183064"/>
            <a:ext cx="1785144" cy="1647825"/>
          </a:xfrm>
          <a:prstGeom prst="rect">
            <a:avLst/>
          </a:prstGeom>
          <a:noFill/>
          <a:ln w="9525">
            <a:noFill/>
            <a:miter lim="800000"/>
            <a:headEnd/>
            <a:tailEnd/>
          </a:ln>
        </p:spPr>
      </p:pic>
      <p:pic>
        <p:nvPicPr>
          <p:cNvPr id="22534" name="Picture 8" descr="http://upload.wikimedia.org/wikipedia/commons/thumb/7/76/Eazix_numbered.jpg/220px-Eazix_numbered.jpg"/>
          <p:cNvPicPr>
            <a:picLocks noChangeAspect="1" noChangeArrowheads="1"/>
          </p:cNvPicPr>
          <p:nvPr/>
        </p:nvPicPr>
        <p:blipFill>
          <a:blip r:embed="rId6" cstate="print"/>
          <a:srcRect l="52063"/>
          <a:stretch>
            <a:fillRect/>
          </a:stretch>
        </p:blipFill>
        <p:spPr bwMode="auto">
          <a:xfrm>
            <a:off x="1358636" y="4343401"/>
            <a:ext cx="1613165" cy="2047875"/>
          </a:xfrm>
          <a:prstGeom prst="rect">
            <a:avLst/>
          </a:prstGeom>
          <a:noFill/>
          <a:ln w="9525">
            <a:noFill/>
            <a:miter lim="800000"/>
            <a:headEnd/>
            <a:tailEnd/>
          </a:ln>
        </p:spPr>
      </p:pic>
      <p:sp>
        <p:nvSpPr>
          <p:cNvPr id="7" name="Retângulo 6"/>
          <p:cNvSpPr/>
          <p:nvPr/>
        </p:nvSpPr>
        <p:spPr>
          <a:xfrm>
            <a:off x="412750" y="1"/>
            <a:ext cx="4505854" cy="707886"/>
          </a:xfrm>
          <a:prstGeom prst="rect">
            <a:avLst/>
          </a:prstGeom>
          <a:noFill/>
        </p:spPr>
        <p:txBody>
          <a:bodyPr>
            <a:spAutoFit/>
          </a:bodyPr>
          <a:lstStyle/>
          <a:p>
            <a:pPr>
              <a:defRPr/>
            </a:pPr>
            <a:r>
              <a:rPr lang="pt-BR" sz="4000" b="1" dirty="0" err="1">
                <a:solidFill>
                  <a:schemeClr val="accent1"/>
                </a:solidFill>
                <a:latin typeface="Calibri" pitchFamily="34" charset="0"/>
              </a:rPr>
              <a:t>Bee</a:t>
            </a:r>
            <a:r>
              <a:rPr lang="pt-BR" sz="4000" b="1" dirty="0">
                <a:solidFill>
                  <a:schemeClr val="accent1"/>
                </a:solidFill>
                <a:latin typeface="Calibri" pitchFamily="34" charset="0"/>
              </a:rPr>
              <a:t> Arduino</a:t>
            </a:r>
          </a:p>
        </p:txBody>
      </p:sp>
      <p:pic>
        <p:nvPicPr>
          <p:cNvPr id="9" name="Picture 3" descr="F:\Disco Principal\Arduino\Barretuino\Barretuino.JPG"/>
          <p:cNvPicPr>
            <a:picLocks noChangeAspect="1" noChangeArrowheads="1"/>
          </p:cNvPicPr>
          <p:nvPr/>
        </p:nvPicPr>
        <p:blipFill>
          <a:blip r:embed="rId7" cstate="print"/>
          <a:srcRect/>
          <a:stretch>
            <a:fillRect/>
          </a:stretch>
        </p:blipFill>
        <p:spPr bwMode="auto">
          <a:xfrm>
            <a:off x="8596338" y="0"/>
            <a:ext cx="1309662" cy="958707"/>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330200" y="1"/>
            <a:ext cx="4505854" cy="707886"/>
          </a:xfrm>
          <a:prstGeom prst="rect">
            <a:avLst/>
          </a:prstGeom>
          <a:noFill/>
        </p:spPr>
        <p:txBody>
          <a:bodyPr>
            <a:spAutoFit/>
          </a:bodyPr>
          <a:lstStyle/>
          <a:p>
            <a:pPr>
              <a:defRPr/>
            </a:pPr>
            <a:r>
              <a:rPr lang="pt-BR" sz="4000" b="1" dirty="0">
                <a:solidFill>
                  <a:schemeClr val="accent1"/>
                </a:solidFill>
                <a:latin typeface="Calibri" pitchFamily="34" charset="0"/>
              </a:rPr>
              <a:t>Sensores</a:t>
            </a:r>
          </a:p>
        </p:txBody>
      </p:sp>
      <p:pic>
        <p:nvPicPr>
          <p:cNvPr id="23555" name="Picture 2" descr="C:\Documents and Settings\pbarreto\Desktop\Outras Ferramentas\Arduino\current100a.jpg"/>
          <p:cNvPicPr>
            <a:picLocks noChangeAspect="1" noChangeArrowheads="1"/>
          </p:cNvPicPr>
          <p:nvPr/>
        </p:nvPicPr>
        <p:blipFill>
          <a:blip r:embed="rId2" cstate="print"/>
          <a:srcRect/>
          <a:stretch>
            <a:fillRect/>
          </a:stretch>
        </p:blipFill>
        <p:spPr bwMode="auto">
          <a:xfrm>
            <a:off x="7035668" y="2935288"/>
            <a:ext cx="2311400" cy="1598612"/>
          </a:xfrm>
          <a:prstGeom prst="rect">
            <a:avLst/>
          </a:prstGeom>
          <a:noFill/>
          <a:ln w="9525">
            <a:noFill/>
            <a:miter lim="800000"/>
            <a:headEnd/>
            <a:tailEnd/>
          </a:ln>
        </p:spPr>
      </p:pic>
      <p:pic>
        <p:nvPicPr>
          <p:cNvPr id="23556" name="Picture 4" descr="C:\Documents and Settings\pbarreto\Desktop\Outras Ferramentas\Arduino\current30a.jpg"/>
          <p:cNvPicPr>
            <a:picLocks noChangeAspect="1" noChangeArrowheads="1"/>
          </p:cNvPicPr>
          <p:nvPr/>
        </p:nvPicPr>
        <p:blipFill>
          <a:blip r:embed="rId3" cstate="print"/>
          <a:srcRect/>
          <a:stretch>
            <a:fillRect/>
          </a:stretch>
        </p:blipFill>
        <p:spPr bwMode="auto">
          <a:xfrm>
            <a:off x="4756944" y="3027364"/>
            <a:ext cx="2049992" cy="1419225"/>
          </a:xfrm>
          <a:prstGeom prst="rect">
            <a:avLst/>
          </a:prstGeom>
          <a:noFill/>
          <a:ln w="9525">
            <a:noFill/>
            <a:miter lim="800000"/>
            <a:headEnd/>
            <a:tailEnd/>
          </a:ln>
        </p:spPr>
      </p:pic>
      <p:pic>
        <p:nvPicPr>
          <p:cNvPr id="23557" name="Picture 5" descr="C:\Documents and Settings\pbarreto\Desktop\Outras Ferramentas\Arduino\5018_1.jpg"/>
          <p:cNvPicPr>
            <a:picLocks noChangeAspect="1" noChangeArrowheads="1"/>
          </p:cNvPicPr>
          <p:nvPr/>
        </p:nvPicPr>
        <p:blipFill>
          <a:blip r:embed="rId4" cstate="print"/>
          <a:srcRect/>
          <a:stretch>
            <a:fillRect/>
          </a:stretch>
        </p:blipFill>
        <p:spPr bwMode="auto">
          <a:xfrm>
            <a:off x="601927" y="3273425"/>
            <a:ext cx="2146300" cy="1487488"/>
          </a:xfrm>
          <a:prstGeom prst="rect">
            <a:avLst/>
          </a:prstGeom>
          <a:noFill/>
          <a:ln w="9525">
            <a:noFill/>
            <a:miter lim="800000"/>
            <a:headEnd/>
            <a:tailEnd/>
          </a:ln>
        </p:spPr>
      </p:pic>
      <p:pic>
        <p:nvPicPr>
          <p:cNvPr id="23558" name="Picture 7" descr="Alcohol Sensor MQ303A">
            <a:hlinkClick r:id="rId5"/>
          </p:cNvPr>
          <p:cNvPicPr>
            <a:picLocks noChangeAspect="1" noChangeArrowheads="1"/>
          </p:cNvPicPr>
          <p:nvPr/>
        </p:nvPicPr>
        <p:blipFill>
          <a:blip r:embed="rId6" cstate="print"/>
          <a:srcRect/>
          <a:stretch>
            <a:fillRect/>
          </a:stretch>
        </p:blipFill>
        <p:spPr bwMode="auto">
          <a:xfrm>
            <a:off x="6851650" y="4953001"/>
            <a:ext cx="1687116" cy="1160463"/>
          </a:xfrm>
          <a:prstGeom prst="rect">
            <a:avLst/>
          </a:prstGeom>
          <a:noFill/>
          <a:ln w="9525">
            <a:noFill/>
            <a:miter lim="800000"/>
            <a:headEnd/>
            <a:tailEnd/>
          </a:ln>
        </p:spPr>
      </p:pic>
      <p:pic>
        <p:nvPicPr>
          <p:cNvPr id="23559" name="Picture 9" descr="G1'1/4 Water Flow sensor">
            <a:hlinkClick r:id="rId7"/>
          </p:cNvPr>
          <p:cNvPicPr>
            <a:picLocks noChangeAspect="1" noChangeArrowheads="1"/>
          </p:cNvPicPr>
          <p:nvPr/>
        </p:nvPicPr>
        <p:blipFill>
          <a:blip r:embed="rId8" cstate="print"/>
          <a:srcRect/>
          <a:stretch>
            <a:fillRect/>
          </a:stretch>
        </p:blipFill>
        <p:spPr bwMode="auto">
          <a:xfrm>
            <a:off x="4540250" y="1125538"/>
            <a:ext cx="2029354" cy="1397000"/>
          </a:xfrm>
          <a:prstGeom prst="rect">
            <a:avLst/>
          </a:prstGeom>
          <a:noFill/>
          <a:ln w="9525">
            <a:noFill/>
            <a:miter lim="800000"/>
            <a:headEnd/>
            <a:tailEnd/>
          </a:ln>
        </p:spPr>
      </p:pic>
      <p:pic>
        <p:nvPicPr>
          <p:cNvPr id="23560" name="Picture 11" descr="Gas Sensor -MQ5">
            <a:hlinkClick r:id="rId9"/>
          </p:cNvPr>
          <p:cNvPicPr>
            <a:picLocks noChangeAspect="1" noChangeArrowheads="1"/>
          </p:cNvPicPr>
          <p:nvPr/>
        </p:nvPicPr>
        <p:blipFill>
          <a:blip r:embed="rId10" cstate="print"/>
          <a:srcRect/>
          <a:stretch>
            <a:fillRect/>
          </a:stretch>
        </p:blipFill>
        <p:spPr bwMode="auto">
          <a:xfrm>
            <a:off x="7997031" y="1209675"/>
            <a:ext cx="1568450" cy="1079500"/>
          </a:xfrm>
          <a:prstGeom prst="rect">
            <a:avLst/>
          </a:prstGeom>
          <a:noFill/>
          <a:ln w="9525">
            <a:noFill/>
            <a:miter lim="800000"/>
            <a:headEnd/>
            <a:tailEnd/>
          </a:ln>
        </p:spPr>
      </p:pic>
      <p:sp>
        <p:nvSpPr>
          <p:cNvPr id="23561" name="CaixaDeTexto 10"/>
          <p:cNvSpPr txBox="1">
            <a:spLocks noChangeArrowheads="1"/>
          </p:cNvSpPr>
          <p:nvPr/>
        </p:nvSpPr>
        <p:spPr bwMode="auto">
          <a:xfrm>
            <a:off x="6273800" y="6040438"/>
            <a:ext cx="1888659" cy="369332"/>
          </a:xfrm>
          <a:prstGeom prst="rect">
            <a:avLst/>
          </a:prstGeom>
          <a:noFill/>
          <a:ln w="9525">
            <a:noFill/>
            <a:miter lim="800000"/>
            <a:headEnd/>
            <a:tailEnd/>
          </a:ln>
        </p:spPr>
        <p:txBody>
          <a:bodyPr wrap="none">
            <a:spAutoFit/>
          </a:bodyPr>
          <a:lstStyle/>
          <a:p>
            <a:r>
              <a:rPr lang="pt-BR"/>
              <a:t>Sensor de  Álcool</a:t>
            </a:r>
          </a:p>
        </p:txBody>
      </p:sp>
      <p:sp>
        <p:nvSpPr>
          <p:cNvPr id="23562" name="CaixaDeTexto 11"/>
          <p:cNvSpPr txBox="1">
            <a:spLocks noChangeArrowheads="1"/>
          </p:cNvSpPr>
          <p:nvPr/>
        </p:nvSpPr>
        <p:spPr bwMode="auto">
          <a:xfrm>
            <a:off x="5138738" y="2349500"/>
            <a:ext cx="1227965" cy="369332"/>
          </a:xfrm>
          <a:prstGeom prst="rect">
            <a:avLst/>
          </a:prstGeom>
          <a:noFill/>
          <a:ln w="9525">
            <a:noFill/>
            <a:miter lim="800000"/>
            <a:headEnd/>
            <a:tailEnd/>
          </a:ln>
        </p:spPr>
        <p:txBody>
          <a:bodyPr wrap="none">
            <a:spAutoFit/>
          </a:bodyPr>
          <a:lstStyle/>
          <a:p>
            <a:r>
              <a:rPr lang="en-US"/>
              <a:t>Flowmeter</a:t>
            </a:r>
          </a:p>
        </p:txBody>
      </p:sp>
      <p:sp>
        <p:nvSpPr>
          <p:cNvPr id="23563" name="CaixaDeTexto 12"/>
          <p:cNvSpPr txBox="1">
            <a:spLocks noChangeArrowheads="1"/>
          </p:cNvSpPr>
          <p:nvPr/>
        </p:nvSpPr>
        <p:spPr bwMode="auto">
          <a:xfrm>
            <a:off x="7649634" y="2305050"/>
            <a:ext cx="1604927" cy="369332"/>
          </a:xfrm>
          <a:prstGeom prst="rect">
            <a:avLst/>
          </a:prstGeom>
          <a:noFill/>
          <a:ln w="9525">
            <a:noFill/>
            <a:miter lim="800000"/>
            <a:headEnd/>
            <a:tailEnd/>
          </a:ln>
        </p:spPr>
        <p:txBody>
          <a:bodyPr wrap="none">
            <a:spAutoFit/>
          </a:bodyPr>
          <a:lstStyle/>
          <a:p>
            <a:r>
              <a:rPr lang="pt-BR"/>
              <a:t>Sensor de Gás</a:t>
            </a:r>
          </a:p>
        </p:txBody>
      </p:sp>
      <p:sp>
        <p:nvSpPr>
          <p:cNvPr id="23564" name="CaixaDeTexto 13"/>
          <p:cNvSpPr txBox="1">
            <a:spLocks noChangeArrowheads="1"/>
          </p:cNvSpPr>
          <p:nvPr/>
        </p:nvSpPr>
        <p:spPr bwMode="auto">
          <a:xfrm>
            <a:off x="1362076" y="4621214"/>
            <a:ext cx="2119491" cy="369332"/>
          </a:xfrm>
          <a:prstGeom prst="rect">
            <a:avLst/>
          </a:prstGeom>
          <a:noFill/>
          <a:ln w="9525">
            <a:noFill/>
            <a:miter lim="800000"/>
            <a:headEnd/>
            <a:tailEnd/>
          </a:ln>
        </p:spPr>
        <p:txBody>
          <a:bodyPr wrap="none">
            <a:spAutoFit/>
          </a:bodyPr>
          <a:lstStyle/>
          <a:p>
            <a:r>
              <a:rPr lang="pt-BR"/>
              <a:t>Sensor de Umidade</a:t>
            </a:r>
          </a:p>
        </p:txBody>
      </p:sp>
      <p:sp>
        <p:nvSpPr>
          <p:cNvPr id="23565" name="CaixaDeTexto 14"/>
          <p:cNvSpPr txBox="1">
            <a:spLocks noChangeArrowheads="1"/>
          </p:cNvSpPr>
          <p:nvPr/>
        </p:nvSpPr>
        <p:spPr bwMode="auto">
          <a:xfrm>
            <a:off x="5223008" y="4562475"/>
            <a:ext cx="3321037" cy="369332"/>
          </a:xfrm>
          <a:prstGeom prst="rect">
            <a:avLst/>
          </a:prstGeom>
          <a:noFill/>
          <a:ln w="9525">
            <a:noFill/>
            <a:miter lim="800000"/>
            <a:headEnd/>
            <a:tailEnd/>
          </a:ln>
        </p:spPr>
        <p:txBody>
          <a:bodyPr wrap="none">
            <a:spAutoFit/>
          </a:bodyPr>
          <a:lstStyle/>
          <a:p>
            <a:r>
              <a:rPr lang="en-US"/>
              <a:t>Sensor de Corrente 30A e 100A</a:t>
            </a:r>
          </a:p>
        </p:txBody>
      </p:sp>
      <p:pic>
        <p:nvPicPr>
          <p:cNvPr id="23566" name="Picture 13" descr="http://t1.gstatic.com/images?q=tbn:ANd9GcTenBv7alNDDee9605v3LMH3yaCoZoaRgyXdRooy67-TDL098y4j6VBf9w">
            <a:hlinkClick r:id="rId11"/>
          </p:cNvPr>
          <p:cNvPicPr>
            <a:picLocks noChangeAspect="1" noChangeArrowheads="1"/>
          </p:cNvPicPr>
          <p:nvPr/>
        </p:nvPicPr>
        <p:blipFill>
          <a:blip r:embed="rId12" cstate="print"/>
          <a:srcRect/>
          <a:stretch>
            <a:fillRect/>
          </a:stretch>
        </p:blipFill>
        <p:spPr bwMode="auto">
          <a:xfrm>
            <a:off x="288925" y="5226050"/>
            <a:ext cx="1196975" cy="1104900"/>
          </a:xfrm>
          <a:prstGeom prst="rect">
            <a:avLst/>
          </a:prstGeom>
          <a:noFill/>
          <a:ln w="9525">
            <a:noFill/>
            <a:miter lim="800000"/>
            <a:headEnd/>
            <a:tailEnd/>
          </a:ln>
        </p:spPr>
      </p:pic>
      <p:pic>
        <p:nvPicPr>
          <p:cNvPr id="23567" name="Picture 15" descr="http://t3.gstatic.com/images?q=tbn:ANd9GcQnMPchQmwO6v2Rppd0iEtVHGGgzW1ZGA2K6kTTdDeXc63xGbOTBPuQuKE8">
            <a:hlinkClick r:id="rId13"/>
          </p:cNvPr>
          <p:cNvPicPr>
            <a:picLocks noChangeAspect="1" noChangeArrowheads="1"/>
          </p:cNvPicPr>
          <p:nvPr/>
        </p:nvPicPr>
        <p:blipFill>
          <a:blip r:embed="rId14" cstate="print"/>
          <a:srcRect/>
          <a:stretch>
            <a:fillRect/>
          </a:stretch>
        </p:blipFill>
        <p:spPr bwMode="auto">
          <a:xfrm>
            <a:off x="1527176" y="5164139"/>
            <a:ext cx="1393031" cy="1285875"/>
          </a:xfrm>
          <a:prstGeom prst="rect">
            <a:avLst/>
          </a:prstGeom>
          <a:noFill/>
          <a:ln w="9525">
            <a:noFill/>
            <a:miter lim="800000"/>
            <a:headEnd/>
            <a:tailEnd/>
          </a:ln>
        </p:spPr>
      </p:pic>
      <p:sp>
        <p:nvSpPr>
          <p:cNvPr id="23568" name="CaixaDeTexto 18"/>
          <p:cNvSpPr txBox="1">
            <a:spLocks noChangeArrowheads="1"/>
          </p:cNvSpPr>
          <p:nvPr/>
        </p:nvSpPr>
        <p:spPr bwMode="auto">
          <a:xfrm>
            <a:off x="359437" y="6110289"/>
            <a:ext cx="2125903" cy="369332"/>
          </a:xfrm>
          <a:prstGeom prst="rect">
            <a:avLst/>
          </a:prstGeom>
          <a:noFill/>
          <a:ln w="9525">
            <a:noFill/>
            <a:miter lim="800000"/>
            <a:headEnd/>
            <a:tailEnd/>
          </a:ln>
        </p:spPr>
        <p:txBody>
          <a:bodyPr wrap="none">
            <a:spAutoFit/>
          </a:bodyPr>
          <a:lstStyle/>
          <a:p>
            <a:r>
              <a:rPr lang="pt-BR"/>
              <a:t>Sensor de distância</a:t>
            </a:r>
          </a:p>
        </p:txBody>
      </p:sp>
      <p:pic>
        <p:nvPicPr>
          <p:cNvPr id="23569" name="Picture 17" descr="http://t2.gstatic.com/images?q=tbn:ANd9GcSeW449PgR3OOaZjZV3aJqr_B2pq9-oF845aWVJzDADDSDhi7xNcKErZwE">
            <a:hlinkClick r:id="rId15"/>
          </p:cNvPr>
          <p:cNvPicPr>
            <a:picLocks noChangeAspect="1" noChangeArrowheads="1"/>
          </p:cNvPicPr>
          <p:nvPr/>
        </p:nvPicPr>
        <p:blipFill>
          <a:blip r:embed="rId16" cstate="print"/>
          <a:srcRect/>
          <a:stretch>
            <a:fillRect/>
          </a:stretch>
        </p:blipFill>
        <p:spPr bwMode="auto">
          <a:xfrm>
            <a:off x="2916766" y="3576638"/>
            <a:ext cx="1341438" cy="1009650"/>
          </a:xfrm>
          <a:prstGeom prst="rect">
            <a:avLst/>
          </a:prstGeom>
          <a:noFill/>
          <a:ln w="9525">
            <a:noFill/>
            <a:miter lim="800000"/>
            <a:headEnd/>
            <a:tailEnd/>
          </a:ln>
        </p:spPr>
      </p:pic>
      <p:pic>
        <p:nvPicPr>
          <p:cNvPr id="23570" name="Picture 19" descr="http://t0.gstatic.com/images?q=tbn:ANd9GcRE5hUhzfM16wokLYyraJLUDfRwlhNZn_YsPL2m49UUQ58hijRcxz1OOmA">
            <a:hlinkClick r:id="rId17"/>
          </p:cNvPr>
          <p:cNvPicPr>
            <a:picLocks noChangeAspect="1" noChangeArrowheads="1"/>
          </p:cNvPicPr>
          <p:nvPr/>
        </p:nvPicPr>
        <p:blipFill>
          <a:blip r:embed="rId18" cstate="print"/>
          <a:srcRect/>
          <a:stretch>
            <a:fillRect/>
          </a:stretch>
        </p:blipFill>
        <p:spPr bwMode="auto">
          <a:xfrm>
            <a:off x="1277806" y="1214439"/>
            <a:ext cx="1248569" cy="1152525"/>
          </a:xfrm>
          <a:prstGeom prst="rect">
            <a:avLst/>
          </a:prstGeom>
          <a:noFill/>
          <a:ln w="9525">
            <a:noFill/>
            <a:miter lim="800000"/>
            <a:headEnd/>
            <a:tailEnd/>
          </a:ln>
        </p:spPr>
      </p:pic>
      <p:sp>
        <p:nvSpPr>
          <p:cNvPr id="23571" name="CaixaDeTexto 21"/>
          <p:cNvSpPr txBox="1">
            <a:spLocks noChangeArrowheads="1"/>
          </p:cNvSpPr>
          <p:nvPr/>
        </p:nvSpPr>
        <p:spPr bwMode="auto">
          <a:xfrm>
            <a:off x="577850" y="2209800"/>
            <a:ext cx="2562368" cy="369332"/>
          </a:xfrm>
          <a:prstGeom prst="rect">
            <a:avLst/>
          </a:prstGeom>
          <a:noFill/>
          <a:ln w="9525">
            <a:noFill/>
            <a:miter lim="800000"/>
            <a:headEnd/>
            <a:tailEnd/>
          </a:ln>
        </p:spPr>
        <p:txBody>
          <a:bodyPr wrap="none">
            <a:spAutoFit/>
          </a:bodyPr>
          <a:lstStyle/>
          <a:p>
            <a:r>
              <a:rPr lang="pt-BR"/>
              <a:t>Sensor fotocélula (LDR) </a:t>
            </a:r>
          </a:p>
        </p:txBody>
      </p:sp>
      <p:pic>
        <p:nvPicPr>
          <p:cNvPr id="23572" name="Picture 21" descr="http://www.seeedstudio.com/depot/images/product/hk06b600s.jpg"/>
          <p:cNvPicPr>
            <a:picLocks noChangeAspect="1" noChangeArrowheads="1"/>
          </p:cNvPicPr>
          <p:nvPr/>
        </p:nvPicPr>
        <p:blipFill>
          <a:blip r:embed="rId19" cstate="print"/>
          <a:srcRect/>
          <a:stretch>
            <a:fillRect/>
          </a:stretch>
        </p:blipFill>
        <p:spPr bwMode="auto">
          <a:xfrm>
            <a:off x="3850614" y="5184775"/>
            <a:ext cx="1368954" cy="947738"/>
          </a:xfrm>
          <a:prstGeom prst="rect">
            <a:avLst/>
          </a:prstGeom>
          <a:noFill/>
          <a:ln w="9525">
            <a:noFill/>
            <a:miter lim="800000"/>
            <a:headEnd/>
            <a:tailEnd/>
          </a:ln>
        </p:spPr>
      </p:pic>
      <p:sp>
        <p:nvSpPr>
          <p:cNvPr id="23573" name="CaixaDeTexto 23"/>
          <p:cNvSpPr txBox="1">
            <a:spLocks noChangeArrowheads="1"/>
          </p:cNvSpPr>
          <p:nvPr/>
        </p:nvSpPr>
        <p:spPr bwMode="auto">
          <a:xfrm>
            <a:off x="3516975" y="6022975"/>
            <a:ext cx="1654620" cy="369332"/>
          </a:xfrm>
          <a:prstGeom prst="rect">
            <a:avLst/>
          </a:prstGeom>
          <a:noFill/>
          <a:ln w="9525">
            <a:noFill/>
            <a:miter lim="800000"/>
            <a:headEnd/>
            <a:tailEnd/>
          </a:ln>
        </p:spPr>
        <p:txBody>
          <a:bodyPr wrap="none">
            <a:spAutoFit/>
          </a:bodyPr>
          <a:lstStyle/>
          <a:p>
            <a:r>
              <a:rPr lang="pt-BR"/>
              <a:t>Sensor de som</a:t>
            </a:r>
          </a:p>
        </p:txBody>
      </p:sp>
      <p:pic>
        <p:nvPicPr>
          <p:cNvPr id="23" name="Picture 3" descr="F:\Disco Principal\Arduino\Barretuino\Barretuino.JPG"/>
          <p:cNvPicPr>
            <a:picLocks noChangeAspect="1" noChangeArrowheads="1"/>
          </p:cNvPicPr>
          <p:nvPr/>
        </p:nvPicPr>
        <p:blipFill>
          <a:blip r:embed="rId20" cstate="print"/>
          <a:srcRect/>
          <a:stretch>
            <a:fillRect/>
          </a:stretch>
        </p:blipFill>
        <p:spPr bwMode="auto">
          <a:xfrm>
            <a:off x="8596338" y="0"/>
            <a:ext cx="1309662" cy="958707"/>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330200" y="1"/>
            <a:ext cx="4505854" cy="707886"/>
          </a:xfrm>
          <a:prstGeom prst="rect">
            <a:avLst/>
          </a:prstGeom>
          <a:noFill/>
        </p:spPr>
        <p:txBody>
          <a:bodyPr>
            <a:spAutoFit/>
          </a:bodyPr>
          <a:lstStyle/>
          <a:p>
            <a:pPr>
              <a:defRPr/>
            </a:pPr>
            <a:r>
              <a:rPr lang="pt-BR" sz="4000" b="1" dirty="0">
                <a:solidFill>
                  <a:schemeClr val="accent1"/>
                </a:solidFill>
                <a:latin typeface="Calibri" pitchFamily="34" charset="0"/>
              </a:rPr>
              <a:t>Resistores</a:t>
            </a:r>
          </a:p>
        </p:txBody>
      </p:sp>
      <p:sp>
        <p:nvSpPr>
          <p:cNvPr id="24579" name="Retângulo 2"/>
          <p:cNvSpPr>
            <a:spLocks noChangeArrowheads="1"/>
          </p:cNvSpPr>
          <p:nvPr/>
        </p:nvSpPr>
        <p:spPr bwMode="auto">
          <a:xfrm>
            <a:off x="330200" y="914401"/>
            <a:ext cx="9328150" cy="3139321"/>
          </a:xfrm>
          <a:prstGeom prst="rect">
            <a:avLst/>
          </a:prstGeom>
          <a:noFill/>
          <a:ln w="9525">
            <a:noFill/>
            <a:miter lim="800000"/>
            <a:headEnd/>
            <a:tailEnd/>
          </a:ln>
        </p:spPr>
        <p:txBody>
          <a:bodyPr>
            <a:spAutoFit/>
          </a:bodyPr>
          <a:lstStyle/>
          <a:p>
            <a:pPr algn="just"/>
            <a:r>
              <a:rPr lang="pt-BR" sz="2200"/>
              <a:t>Os resistores, como o próprio nome diz, são componentes que resistem a corrente elétrica. Todo material condutor apresentar certa resistência a passagem da corrente, mesmo que isso não seja o ideal (não existe condutor perfeito). Normalmente, queremos controlar a passem da corrente apenas em algumas partes do circuitos, para não danificar certos componentes ou para transformação de energia elétrica em térmica. A unidade de medida de resistência elétrica e o Ohm, representado pela letra grega </a:t>
            </a:r>
            <a:r>
              <a:rPr lang="pt-BR" sz="2200">
                <a:sym typeface="Symbol" pitchFamily="18" charset="2"/>
              </a:rPr>
              <a:t> </a:t>
            </a:r>
            <a:r>
              <a:rPr lang="pt-BR" sz="2200"/>
              <a:t>(omega maiúsculo), e pode ser medido como a divisão da tensão pela corrente elétrica.</a:t>
            </a:r>
          </a:p>
        </p:txBody>
      </p:sp>
      <p:pic>
        <p:nvPicPr>
          <p:cNvPr id="24580" name="Picture 2" descr="http://www.infoescola.com/wp-content/uploads/2010/02/resistor-eletronica.jpg"/>
          <p:cNvPicPr>
            <a:picLocks noChangeAspect="1" noChangeArrowheads="1"/>
          </p:cNvPicPr>
          <p:nvPr/>
        </p:nvPicPr>
        <p:blipFill>
          <a:blip r:embed="rId2" cstate="print"/>
          <a:srcRect/>
          <a:stretch>
            <a:fillRect/>
          </a:stretch>
        </p:blipFill>
        <p:spPr bwMode="auto">
          <a:xfrm>
            <a:off x="3467100" y="4191000"/>
            <a:ext cx="2393950" cy="2209800"/>
          </a:xfrm>
          <a:prstGeom prst="rect">
            <a:avLst/>
          </a:prstGeom>
          <a:noFill/>
          <a:ln w="9525">
            <a:noFill/>
            <a:miter lim="800000"/>
            <a:headEnd/>
            <a:tailEnd/>
          </a:ln>
        </p:spPr>
      </p:pic>
      <p:pic>
        <p:nvPicPr>
          <p:cNvPr id="6" name="Picture 3" descr="F:\Disco Principal\Arduino\Barretuino\Barretuino.JPG"/>
          <p:cNvPicPr>
            <a:picLocks noChangeAspect="1" noChangeArrowheads="1"/>
          </p:cNvPicPr>
          <p:nvPr/>
        </p:nvPicPr>
        <p:blipFill>
          <a:blip r:embed="rId3" cstate="print"/>
          <a:srcRect/>
          <a:stretch>
            <a:fillRect/>
          </a:stretch>
        </p:blipFill>
        <p:spPr bwMode="auto">
          <a:xfrm>
            <a:off x="8596338" y="0"/>
            <a:ext cx="1309662" cy="958707"/>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330200" y="1"/>
            <a:ext cx="4505854" cy="707886"/>
          </a:xfrm>
          <a:prstGeom prst="rect">
            <a:avLst/>
          </a:prstGeom>
          <a:noFill/>
        </p:spPr>
        <p:txBody>
          <a:bodyPr>
            <a:spAutoFit/>
          </a:bodyPr>
          <a:lstStyle/>
          <a:p>
            <a:pPr>
              <a:defRPr/>
            </a:pPr>
            <a:r>
              <a:rPr lang="pt-BR" sz="4000" b="1" dirty="0">
                <a:solidFill>
                  <a:schemeClr val="accent1"/>
                </a:solidFill>
                <a:latin typeface="Calibri" pitchFamily="34" charset="0"/>
              </a:rPr>
              <a:t>Potenciômetros</a:t>
            </a:r>
          </a:p>
        </p:txBody>
      </p:sp>
      <p:pic>
        <p:nvPicPr>
          <p:cNvPr id="25603" name="Picture 4" descr="https://encrypted-tbn0.gstatic.com/images?q=tbn:ANd9GcSRx9l7xL2ctOmLQIBF6Gek5iFCOKW46v6P7z__X-2Oxh9_F4CTRQ"/>
          <p:cNvPicPr>
            <a:picLocks noChangeAspect="1" noChangeArrowheads="1"/>
          </p:cNvPicPr>
          <p:nvPr/>
        </p:nvPicPr>
        <p:blipFill>
          <a:blip r:embed="rId2" cstate="print"/>
          <a:srcRect/>
          <a:stretch>
            <a:fillRect/>
          </a:stretch>
        </p:blipFill>
        <p:spPr bwMode="auto">
          <a:xfrm>
            <a:off x="2196175" y="4327526"/>
            <a:ext cx="2146300" cy="2322513"/>
          </a:xfrm>
          <a:prstGeom prst="rect">
            <a:avLst/>
          </a:prstGeom>
          <a:noFill/>
          <a:ln w="9525">
            <a:noFill/>
            <a:miter lim="800000"/>
            <a:headEnd/>
            <a:tailEnd/>
          </a:ln>
        </p:spPr>
      </p:pic>
      <p:pic>
        <p:nvPicPr>
          <p:cNvPr id="25604" name="Picture 6" descr="https://encrypted-tbn0.gstatic.com/images?q=tbn:ANd9GcRI-KcbpOZrFf9GNgc2eLYCSl367FEvnLj_YDCWeLp9V7V1Fvye"/>
          <p:cNvPicPr>
            <a:picLocks noChangeAspect="1" noChangeArrowheads="1"/>
          </p:cNvPicPr>
          <p:nvPr/>
        </p:nvPicPr>
        <p:blipFill>
          <a:blip r:embed="rId3" cstate="print"/>
          <a:srcRect/>
          <a:stretch>
            <a:fillRect/>
          </a:stretch>
        </p:blipFill>
        <p:spPr bwMode="auto">
          <a:xfrm>
            <a:off x="4787900" y="4419600"/>
            <a:ext cx="1981200" cy="2146300"/>
          </a:xfrm>
          <a:prstGeom prst="rect">
            <a:avLst/>
          </a:prstGeom>
          <a:noFill/>
          <a:ln w="9525">
            <a:noFill/>
            <a:miter lim="800000"/>
            <a:headEnd/>
            <a:tailEnd/>
          </a:ln>
        </p:spPr>
      </p:pic>
      <p:sp>
        <p:nvSpPr>
          <p:cNvPr id="25605" name="Retângulo 2"/>
          <p:cNvSpPr>
            <a:spLocks noChangeArrowheads="1"/>
          </p:cNvSpPr>
          <p:nvPr/>
        </p:nvSpPr>
        <p:spPr bwMode="auto">
          <a:xfrm>
            <a:off x="330200" y="838201"/>
            <a:ext cx="8997950" cy="3478213"/>
          </a:xfrm>
          <a:prstGeom prst="rect">
            <a:avLst/>
          </a:prstGeom>
          <a:noFill/>
          <a:ln w="9525">
            <a:noFill/>
            <a:miter lim="800000"/>
            <a:headEnd/>
            <a:tailEnd/>
          </a:ln>
        </p:spPr>
        <p:txBody>
          <a:bodyPr>
            <a:spAutoFit/>
          </a:bodyPr>
          <a:lstStyle/>
          <a:p>
            <a:pPr algn="just"/>
            <a:r>
              <a:rPr lang="pt-BR" sz="2200"/>
              <a:t>Potenciômetros, ou reostatos, são resistores ajustáveis.</a:t>
            </a:r>
          </a:p>
          <a:p>
            <a:pPr algn="just"/>
            <a:r>
              <a:rPr lang="pt-BR" sz="2200"/>
              <a:t>Eles permitem que ajustemos a intensidade da corrente que passará por determinada parte do circuito. Eles são bastante usados, por exemplo, em caixas de som. Ao aumentarmos o volume da caixa, estamos diminuindo a resistência e permitindo uma maior intensidade da corrente. </a:t>
            </a:r>
          </a:p>
          <a:p>
            <a:pPr algn="just"/>
            <a:r>
              <a:rPr lang="pt-BR" sz="2200"/>
              <a:t>Normalmente, o potenciômetro possui três conectores, dois laterais e um central. Um dos conectores laterais é por onde a energia entrará, e o outro é conectado ao terra. O central é por onde a corrente sairá, depois de tê-lo percorrido.</a:t>
            </a:r>
          </a:p>
        </p:txBody>
      </p:sp>
      <p:pic>
        <p:nvPicPr>
          <p:cNvPr id="7" name="Picture 3" descr="F:\Disco Principal\Arduino\Barretuino\Barretuino.JPG"/>
          <p:cNvPicPr>
            <a:picLocks noChangeAspect="1" noChangeArrowheads="1"/>
          </p:cNvPicPr>
          <p:nvPr/>
        </p:nvPicPr>
        <p:blipFill>
          <a:blip r:embed="rId4" cstate="print"/>
          <a:srcRect/>
          <a:stretch>
            <a:fillRect/>
          </a:stretch>
        </p:blipFill>
        <p:spPr bwMode="auto">
          <a:xfrm>
            <a:off x="8596338" y="0"/>
            <a:ext cx="1309662" cy="958707"/>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026"/>
          <p:cNvSpPr>
            <a:spLocks noChangeArrowheads="1"/>
          </p:cNvSpPr>
          <p:nvPr/>
        </p:nvSpPr>
        <p:spPr bwMode="auto">
          <a:xfrm>
            <a:off x="165100" y="0"/>
            <a:ext cx="8915400" cy="776288"/>
          </a:xfrm>
          <a:prstGeom prst="rect">
            <a:avLst/>
          </a:prstGeom>
          <a:noFill/>
          <a:ln w="9525">
            <a:noFill/>
            <a:miter lim="800000"/>
            <a:headEnd/>
            <a:tailEnd/>
          </a:ln>
        </p:spPr>
        <p:txBody>
          <a:bodyPr anchor="ctr"/>
          <a:lstStyle/>
          <a:p>
            <a:pPr eaLnBrk="0" hangingPunct="0"/>
            <a:r>
              <a:rPr lang="pt-BR" sz="4000" b="1" dirty="0">
                <a:solidFill>
                  <a:schemeClr val="accent1"/>
                </a:solidFill>
                <a:latin typeface="Calibri" pitchFamily="34" charset="0"/>
              </a:rPr>
              <a:t>Cronograma de Aulas (Temático)</a:t>
            </a:r>
          </a:p>
        </p:txBody>
      </p:sp>
      <p:graphicFrame>
        <p:nvGraphicFramePr>
          <p:cNvPr id="7" name="Tabela 6"/>
          <p:cNvGraphicFramePr>
            <a:graphicFrameLocks noGrp="1"/>
          </p:cNvGraphicFramePr>
          <p:nvPr/>
        </p:nvGraphicFramePr>
        <p:xfrm>
          <a:off x="990600" y="1295401"/>
          <a:ext cx="7677150" cy="2544049"/>
        </p:xfrm>
        <a:graphic>
          <a:graphicData uri="http://schemas.openxmlformats.org/drawingml/2006/table">
            <a:tbl>
              <a:tblPr/>
              <a:tblGrid>
                <a:gridCol w="836125">
                  <a:extLst>
                    <a:ext uri="{9D8B030D-6E8A-4147-A177-3AD203B41FA5}">
                      <a16:colId xmlns:a16="http://schemas.microsoft.com/office/drawing/2014/main" val="20000"/>
                    </a:ext>
                  </a:extLst>
                </a:gridCol>
                <a:gridCol w="6841025">
                  <a:extLst>
                    <a:ext uri="{9D8B030D-6E8A-4147-A177-3AD203B41FA5}">
                      <a16:colId xmlns:a16="http://schemas.microsoft.com/office/drawing/2014/main" val="20001"/>
                    </a:ext>
                  </a:extLst>
                </a:gridCol>
              </a:tblGrid>
              <a:tr h="318037">
                <a:tc>
                  <a:txBody>
                    <a:bodyPr/>
                    <a:lstStyle/>
                    <a:p>
                      <a:pPr algn="ctr" fontAlgn="b"/>
                      <a:r>
                        <a:rPr lang="pt-BR" sz="2000" b="1" i="0" u="none" strike="noStrike" dirty="0">
                          <a:solidFill>
                            <a:srgbClr val="000000"/>
                          </a:solidFill>
                          <a:latin typeface="Calibri"/>
                        </a:rPr>
                        <a:t>Aula</a:t>
                      </a:r>
                    </a:p>
                  </a:txBody>
                  <a:tcPr marL="10319" marR="10319"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pt-BR" sz="2000" b="1" i="0" u="none" strike="noStrike" dirty="0">
                          <a:solidFill>
                            <a:srgbClr val="000000"/>
                          </a:solidFill>
                          <a:latin typeface="Calibri"/>
                        </a:rPr>
                        <a:t>Conteúdo</a:t>
                      </a:r>
                    </a:p>
                  </a:txBody>
                  <a:tcPr marL="10319" marR="10319"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753447">
                <a:tc>
                  <a:txBody>
                    <a:bodyPr/>
                    <a:lstStyle/>
                    <a:p>
                      <a:pPr algn="ctr" fontAlgn="t"/>
                      <a:r>
                        <a:rPr lang="pt-BR" sz="2000" b="0" i="0" u="none" strike="noStrike">
                          <a:solidFill>
                            <a:srgbClr val="000000"/>
                          </a:solidFill>
                          <a:latin typeface="Calibri"/>
                        </a:rPr>
                        <a:t>1</a:t>
                      </a:r>
                    </a:p>
                  </a:txBody>
                  <a:tcPr marL="10319" marR="1031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pt-BR" sz="2400" b="0" i="0" u="none" strike="noStrike" dirty="0">
                          <a:solidFill>
                            <a:srgbClr val="000000"/>
                          </a:solidFill>
                          <a:latin typeface="Times New Roman"/>
                        </a:rPr>
                        <a:t>Introdução a </a:t>
                      </a:r>
                      <a:r>
                        <a:rPr lang="pt-BR" sz="2400" b="0" i="0" u="none" strike="noStrike" dirty="0" err="1">
                          <a:solidFill>
                            <a:srgbClr val="000000"/>
                          </a:solidFill>
                          <a:latin typeface="Times New Roman"/>
                        </a:rPr>
                        <a:t>Arduino</a:t>
                      </a:r>
                      <a:r>
                        <a:rPr lang="pt-BR" sz="2400" b="0" i="0" u="none" strike="noStrike" dirty="0">
                          <a:solidFill>
                            <a:srgbClr val="000000"/>
                          </a:solidFill>
                          <a:latin typeface="Times New Roman"/>
                        </a:rPr>
                        <a:t>: hardware livre e IDE </a:t>
                      </a:r>
                      <a:r>
                        <a:rPr lang="pt-BR" sz="2400" b="0" i="0" u="none" strike="noStrike" dirty="0" err="1">
                          <a:solidFill>
                            <a:srgbClr val="000000"/>
                          </a:solidFill>
                          <a:latin typeface="Times New Roman"/>
                        </a:rPr>
                        <a:t>Arduino</a:t>
                      </a:r>
                      <a:endParaRPr lang="pt-BR" sz="2400" b="0" i="0" u="none" strike="noStrike" dirty="0">
                        <a:solidFill>
                          <a:srgbClr val="000000"/>
                        </a:solidFill>
                        <a:latin typeface="Times New Roman"/>
                      </a:endParaRPr>
                    </a:p>
                  </a:txBody>
                  <a:tcPr marL="10319" marR="1031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73133">
                <a:tc>
                  <a:txBody>
                    <a:bodyPr/>
                    <a:lstStyle/>
                    <a:p>
                      <a:pPr algn="ctr" fontAlgn="t"/>
                      <a:r>
                        <a:rPr lang="pt-BR" sz="2000" b="0" i="0" u="none" strike="noStrike">
                          <a:solidFill>
                            <a:srgbClr val="000000"/>
                          </a:solidFill>
                          <a:latin typeface="Calibri"/>
                        </a:rPr>
                        <a:t>2</a:t>
                      </a:r>
                    </a:p>
                  </a:txBody>
                  <a:tcPr marL="10319" marR="1031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pt-BR" sz="2400" b="0" i="0" u="none" strike="noStrike" dirty="0">
                          <a:solidFill>
                            <a:srgbClr val="000000"/>
                          </a:solidFill>
                          <a:latin typeface="Times New Roman"/>
                        </a:rPr>
                        <a:t>Desenvolvimento de aplicações de automação: Integração Arduino x   RXTX conexão serial. Persistência de dados.</a:t>
                      </a:r>
                    </a:p>
                    <a:p>
                      <a:pPr algn="l" fontAlgn="t"/>
                      <a:endParaRPr lang="pt-BR" sz="2400" b="0" i="0" u="none" strike="noStrike" dirty="0">
                        <a:solidFill>
                          <a:srgbClr val="000000"/>
                        </a:solidFill>
                        <a:latin typeface="Times New Roman"/>
                      </a:endParaRPr>
                    </a:p>
                  </a:txBody>
                  <a:tcPr marL="10319" marR="10319"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8" name="Text Box 1105"/>
          <p:cNvSpPr txBox="1">
            <a:spLocks noChangeArrowheads="1"/>
          </p:cNvSpPr>
          <p:nvPr/>
        </p:nvSpPr>
        <p:spPr bwMode="auto">
          <a:xfrm>
            <a:off x="1816100" y="1600201"/>
            <a:ext cx="6851650" cy="461665"/>
          </a:xfrm>
          <a:prstGeom prst="rect">
            <a:avLst/>
          </a:prstGeom>
          <a:solidFill>
            <a:srgbClr val="3399FF"/>
          </a:solidFill>
          <a:ln w="9525">
            <a:solidFill>
              <a:srgbClr val="33CC33"/>
            </a:solidFill>
            <a:miter lim="800000"/>
            <a:headEnd/>
            <a:tailEnd/>
          </a:ln>
        </p:spPr>
        <p:txBody>
          <a:bodyPr>
            <a:spAutoFit/>
          </a:bodyPr>
          <a:lstStyle/>
          <a:p>
            <a:r>
              <a:rPr lang="pt-BR" sz="2400" dirty="0"/>
              <a:t>Introdução a </a:t>
            </a:r>
            <a:r>
              <a:rPr lang="pt-BR" sz="2400" dirty="0" err="1"/>
              <a:t>Arduino</a:t>
            </a:r>
            <a:r>
              <a:rPr lang="pt-BR" sz="2400" dirty="0"/>
              <a:t>: hardware livre e IDE </a:t>
            </a:r>
            <a:r>
              <a:rPr lang="pt-BR" sz="2400" dirty="0" err="1"/>
              <a:t>Arduino</a:t>
            </a:r>
            <a:endParaRPr lang="pt-BR" sz="2400" dirty="0"/>
          </a:p>
        </p:txBody>
      </p:sp>
      <p:pic>
        <p:nvPicPr>
          <p:cNvPr id="6" name="Picture 3" descr="F:\Disco Principal\Arduino\Barretuino\Barretuino.JPG"/>
          <p:cNvPicPr>
            <a:picLocks noChangeAspect="1" noChangeArrowheads="1"/>
          </p:cNvPicPr>
          <p:nvPr/>
        </p:nvPicPr>
        <p:blipFill>
          <a:blip r:embed="rId3" cstate="print"/>
          <a:srcRect/>
          <a:stretch>
            <a:fillRect/>
          </a:stretch>
        </p:blipFill>
        <p:spPr bwMode="auto">
          <a:xfrm>
            <a:off x="8596338" y="0"/>
            <a:ext cx="1309662" cy="958707"/>
          </a:xfrm>
          <a:prstGeom prst="rect">
            <a:avLst/>
          </a:prstGeom>
          <a:noFill/>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330200" y="1"/>
            <a:ext cx="4505854" cy="707886"/>
          </a:xfrm>
          <a:prstGeom prst="rect">
            <a:avLst/>
          </a:prstGeom>
          <a:noFill/>
        </p:spPr>
        <p:txBody>
          <a:bodyPr>
            <a:spAutoFit/>
          </a:bodyPr>
          <a:lstStyle/>
          <a:p>
            <a:pPr>
              <a:defRPr/>
            </a:pPr>
            <a:r>
              <a:rPr lang="pt-BR" sz="4000" b="1" dirty="0">
                <a:solidFill>
                  <a:schemeClr val="accent1"/>
                </a:solidFill>
                <a:latin typeface="Calibri" pitchFamily="34" charset="0"/>
              </a:rPr>
              <a:t>Capacitores</a:t>
            </a:r>
          </a:p>
        </p:txBody>
      </p:sp>
      <p:sp>
        <p:nvSpPr>
          <p:cNvPr id="26627" name="Retângulo 2"/>
          <p:cNvSpPr>
            <a:spLocks noChangeArrowheads="1"/>
          </p:cNvSpPr>
          <p:nvPr/>
        </p:nvSpPr>
        <p:spPr bwMode="auto">
          <a:xfrm>
            <a:off x="330200" y="838201"/>
            <a:ext cx="8997950" cy="2308324"/>
          </a:xfrm>
          <a:prstGeom prst="rect">
            <a:avLst/>
          </a:prstGeom>
          <a:noFill/>
          <a:ln w="9525">
            <a:noFill/>
            <a:miter lim="800000"/>
            <a:headEnd/>
            <a:tailEnd/>
          </a:ln>
        </p:spPr>
        <p:txBody>
          <a:bodyPr>
            <a:spAutoFit/>
          </a:bodyPr>
          <a:lstStyle/>
          <a:p>
            <a:pPr algn="just"/>
            <a:r>
              <a:rPr lang="pt-BR" sz="2400"/>
              <a:t>Os capacitores são componentes que armazenam energia em forma de campo elétrico. São como pequenas pilhas ou baterias, mas possuem capacidade mais limitada, dependendo de seu tamanho e de sua tensão. São formados por duas placas metálicas com um dielétrico (isolante) no meio. Exemplo típico de utilização é o flash de câmeras fotográficas.</a:t>
            </a:r>
            <a:endParaRPr lang="pt-BR" sz="2200"/>
          </a:p>
        </p:txBody>
      </p:sp>
      <p:pic>
        <p:nvPicPr>
          <p:cNvPr id="26628" name="Picture 4" descr="http://www.eletronicadidatica.com.br/componentes/capacitor/capacitores.png"/>
          <p:cNvPicPr>
            <a:picLocks noChangeAspect="1" noChangeArrowheads="1"/>
          </p:cNvPicPr>
          <p:nvPr/>
        </p:nvPicPr>
        <p:blipFill>
          <a:blip r:embed="rId2" cstate="print"/>
          <a:srcRect/>
          <a:stretch>
            <a:fillRect/>
          </a:stretch>
        </p:blipFill>
        <p:spPr bwMode="auto">
          <a:xfrm>
            <a:off x="2889250" y="3705226"/>
            <a:ext cx="4044950" cy="2847975"/>
          </a:xfrm>
          <a:prstGeom prst="rect">
            <a:avLst/>
          </a:prstGeom>
          <a:noFill/>
          <a:ln w="9525">
            <a:noFill/>
            <a:miter lim="800000"/>
            <a:headEnd/>
            <a:tailEnd/>
          </a:ln>
        </p:spPr>
      </p:pic>
      <p:pic>
        <p:nvPicPr>
          <p:cNvPr id="6" name="Picture 3" descr="F:\Disco Principal\Arduino\Barretuino\Barretuino.JPG"/>
          <p:cNvPicPr>
            <a:picLocks noChangeAspect="1" noChangeArrowheads="1"/>
          </p:cNvPicPr>
          <p:nvPr/>
        </p:nvPicPr>
        <p:blipFill>
          <a:blip r:embed="rId3" cstate="print"/>
          <a:srcRect/>
          <a:stretch>
            <a:fillRect/>
          </a:stretch>
        </p:blipFill>
        <p:spPr bwMode="auto">
          <a:xfrm>
            <a:off x="8596338" y="0"/>
            <a:ext cx="1309662" cy="958707"/>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330200" y="1"/>
            <a:ext cx="4505854" cy="707886"/>
          </a:xfrm>
          <a:prstGeom prst="rect">
            <a:avLst/>
          </a:prstGeom>
          <a:noFill/>
        </p:spPr>
        <p:txBody>
          <a:bodyPr>
            <a:spAutoFit/>
          </a:bodyPr>
          <a:lstStyle/>
          <a:p>
            <a:pPr>
              <a:defRPr/>
            </a:pPr>
            <a:r>
              <a:rPr lang="pt-BR" sz="4000" b="1" dirty="0">
                <a:solidFill>
                  <a:schemeClr val="accent1"/>
                </a:solidFill>
                <a:latin typeface="Calibri" pitchFamily="34" charset="0"/>
              </a:rPr>
              <a:t>Chaves</a:t>
            </a:r>
          </a:p>
        </p:txBody>
      </p:sp>
      <p:sp>
        <p:nvSpPr>
          <p:cNvPr id="27651" name="Retângulo 2"/>
          <p:cNvSpPr>
            <a:spLocks noChangeArrowheads="1"/>
          </p:cNvSpPr>
          <p:nvPr/>
        </p:nvSpPr>
        <p:spPr bwMode="auto">
          <a:xfrm>
            <a:off x="330200" y="838201"/>
            <a:ext cx="8997950" cy="2678113"/>
          </a:xfrm>
          <a:prstGeom prst="rect">
            <a:avLst/>
          </a:prstGeom>
          <a:noFill/>
          <a:ln w="9525">
            <a:noFill/>
            <a:miter lim="800000"/>
            <a:headEnd/>
            <a:tailEnd/>
          </a:ln>
        </p:spPr>
        <p:txBody>
          <a:bodyPr>
            <a:spAutoFit/>
          </a:bodyPr>
          <a:lstStyle/>
          <a:p>
            <a:pPr algn="just"/>
            <a:r>
              <a:rPr lang="pt-BR" sz="2400"/>
              <a:t>As chaves, ou interruptores, servem para abrir ou fechar um circuito, permitindo ou não que haja diferença de potencial e, conseqüentemente, corrente elétrica. Da seu nome: eles interrompem a corrente. Podemos utilizar um único interruptor para controlar a corrente em varias partes do circuito ao mesmo tempo. Os interruptores das lâmpadas de nossa casa são um ótimo exemplo.</a:t>
            </a:r>
            <a:endParaRPr lang="pt-BR" sz="2200"/>
          </a:p>
        </p:txBody>
      </p:sp>
      <p:pic>
        <p:nvPicPr>
          <p:cNvPr id="27652" name="Picture 2" descr="http://seriallink.com.br/loja/images/chave-tactil-4-%20.jpg"/>
          <p:cNvPicPr>
            <a:picLocks noChangeAspect="1" noChangeArrowheads="1"/>
          </p:cNvPicPr>
          <p:nvPr/>
        </p:nvPicPr>
        <p:blipFill>
          <a:blip r:embed="rId2" cstate="print"/>
          <a:srcRect/>
          <a:stretch>
            <a:fillRect/>
          </a:stretch>
        </p:blipFill>
        <p:spPr bwMode="auto">
          <a:xfrm>
            <a:off x="1485900" y="4267200"/>
            <a:ext cx="2228850" cy="2057400"/>
          </a:xfrm>
          <a:prstGeom prst="rect">
            <a:avLst/>
          </a:prstGeom>
          <a:noFill/>
          <a:ln w="9525">
            <a:noFill/>
            <a:miter lim="800000"/>
            <a:headEnd/>
            <a:tailEnd/>
          </a:ln>
        </p:spPr>
      </p:pic>
      <p:pic>
        <p:nvPicPr>
          <p:cNvPr id="27653" name="Picture 4" descr="http://www.soldafria.com.br/images/chave_kcd1_101_preta.jpg"/>
          <p:cNvPicPr>
            <a:picLocks noChangeAspect="1" noChangeArrowheads="1"/>
          </p:cNvPicPr>
          <p:nvPr/>
        </p:nvPicPr>
        <p:blipFill>
          <a:blip r:embed="rId3" cstate="print"/>
          <a:srcRect/>
          <a:stretch>
            <a:fillRect/>
          </a:stretch>
        </p:blipFill>
        <p:spPr bwMode="auto">
          <a:xfrm>
            <a:off x="4870450" y="4114800"/>
            <a:ext cx="2352675" cy="2171700"/>
          </a:xfrm>
          <a:prstGeom prst="rect">
            <a:avLst/>
          </a:prstGeom>
          <a:noFill/>
          <a:ln w="9525">
            <a:noFill/>
            <a:miter lim="800000"/>
            <a:headEnd/>
            <a:tailEnd/>
          </a:ln>
        </p:spPr>
      </p:pic>
      <p:pic>
        <p:nvPicPr>
          <p:cNvPr id="7" name="Picture 3" descr="F:\Disco Principal\Arduino\Barretuino\Barretuino.JPG"/>
          <p:cNvPicPr>
            <a:picLocks noChangeAspect="1" noChangeArrowheads="1"/>
          </p:cNvPicPr>
          <p:nvPr/>
        </p:nvPicPr>
        <p:blipFill>
          <a:blip r:embed="rId4" cstate="print"/>
          <a:srcRect/>
          <a:stretch>
            <a:fillRect/>
          </a:stretch>
        </p:blipFill>
        <p:spPr bwMode="auto">
          <a:xfrm>
            <a:off x="8596338" y="0"/>
            <a:ext cx="1309662" cy="958707"/>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330200" y="1"/>
            <a:ext cx="4505854" cy="707886"/>
          </a:xfrm>
          <a:prstGeom prst="rect">
            <a:avLst/>
          </a:prstGeom>
          <a:noFill/>
        </p:spPr>
        <p:txBody>
          <a:bodyPr>
            <a:spAutoFit/>
          </a:bodyPr>
          <a:lstStyle/>
          <a:p>
            <a:pPr>
              <a:defRPr/>
            </a:pPr>
            <a:r>
              <a:rPr lang="pt-BR" sz="4000" b="1" dirty="0" err="1">
                <a:solidFill>
                  <a:schemeClr val="accent1"/>
                </a:solidFill>
                <a:latin typeface="Calibri" pitchFamily="34" charset="0"/>
              </a:rPr>
              <a:t>LEDs</a:t>
            </a:r>
            <a:endParaRPr lang="pt-BR" sz="4000" b="1" dirty="0">
              <a:solidFill>
                <a:schemeClr val="accent1"/>
              </a:solidFill>
              <a:latin typeface="Calibri" pitchFamily="34" charset="0"/>
            </a:endParaRPr>
          </a:p>
        </p:txBody>
      </p:sp>
      <p:sp>
        <p:nvSpPr>
          <p:cNvPr id="28675" name="Retângulo 2"/>
          <p:cNvSpPr>
            <a:spLocks noChangeArrowheads="1"/>
          </p:cNvSpPr>
          <p:nvPr/>
        </p:nvSpPr>
        <p:spPr bwMode="auto">
          <a:xfrm>
            <a:off x="330200" y="838201"/>
            <a:ext cx="8997950" cy="2308324"/>
          </a:xfrm>
          <a:prstGeom prst="rect">
            <a:avLst/>
          </a:prstGeom>
          <a:noFill/>
          <a:ln w="9525">
            <a:noFill/>
            <a:miter lim="800000"/>
            <a:headEnd/>
            <a:tailEnd/>
          </a:ln>
        </p:spPr>
        <p:txBody>
          <a:bodyPr>
            <a:spAutoFit/>
          </a:bodyPr>
          <a:lstStyle/>
          <a:p>
            <a:pPr algn="just"/>
            <a:r>
              <a:rPr lang="pt-BR" sz="2400"/>
              <a:t>LEDs (</a:t>
            </a:r>
            <a:r>
              <a:rPr lang="pt-BR" sz="2400" i="1"/>
              <a:t>Light Emitting Diode</a:t>
            </a:r>
            <a:r>
              <a:rPr lang="pt-BR" sz="2400"/>
              <a:t>) são, como o próprio nome diz, diodos emissores de luz. Um diodo é um semicondutor; isso significa que ele tem a capacidade de conduzir corrente elétrica por um de seus terminais e bloqueá-la pelo outro. Diodos são bastante usados em circuitos em geral por esta capacidade, e os LEDs têm destaque por suas inúmeras aplicações. </a:t>
            </a:r>
            <a:endParaRPr lang="pt-BR" sz="2200"/>
          </a:p>
        </p:txBody>
      </p:sp>
      <p:pic>
        <p:nvPicPr>
          <p:cNvPr id="28676" name="Picture 2" descr="http://www.societyofrobots.com/images/electronics_led_diagram.png"/>
          <p:cNvPicPr>
            <a:picLocks noChangeAspect="1" noChangeArrowheads="1"/>
          </p:cNvPicPr>
          <p:nvPr/>
        </p:nvPicPr>
        <p:blipFill>
          <a:blip r:embed="rId2" cstate="print"/>
          <a:srcRect/>
          <a:stretch>
            <a:fillRect/>
          </a:stretch>
        </p:blipFill>
        <p:spPr bwMode="auto">
          <a:xfrm>
            <a:off x="1155700" y="3810000"/>
            <a:ext cx="3797300" cy="2274888"/>
          </a:xfrm>
          <a:prstGeom prst="rect">
            <a:avLst/>
          </a:prstGeom>
          <a:noFill/>
          <a:ln w="9525">
            <a:noFill/>
            <a:miter lim="800000"/>
            <a:headEnd/>
            <a:tailEnd/>
          </a:ln>
        </p:spPr>
      </p:pic>
      <p:pic>
        <p:nvPicPr>
          <p:cNvPr id="80902" name="Picture 6" descr="https://encrypted-tbn1.gstatic.com/images?q=tbn:ANd9GcQQXBthUMebftOGgK8Whl5Jm5bWZMDdHcXjDj9e9tkGHh4hh7wI3A"/>
          <p:cNvPicPr>
            <a:picLocks noChangeAspect="1" noChangeArrowheads="1"/>
          </p:cNvPicPr>
          <p:nvPr/>
        </p:nvPicPr>
        <p:blipFill>
          <a:blip r:embed="rId3" cstate="print"/>
          <a:srcRect/>
          <a:stretch>
            <a:fillRect/>
          </a:stretch>
        </p:blipFill>
        <p:spPr bwMode="auto">
          <a:xfrm>
            <a:off x="5778500" y="3505200"/>
            <a:ext cx="3095625" cy="2857500"/>
          </a:xfrm>
          <a:prstGeom prst="rect">
            <a:avLst/>
          </a:prstGeom>
          <a:noFill/>
          <a:scene3d>
            <a:camera prst="orthographicFront">
              <a:rot lat="0" lon="0" rev="16200000"/>
            </a:camera>
            <a:lightRig rig="threePt" dir="t"/>
          </a:scene3d>
        </p:spPr>
      </p:pic>
      <p:pic>
        <p:nvPicPr>
          <p:cNvPr id="7" name="Picture 3" descr="F:\Disco Principal\Arduino\Barretuino\Barretuino.JPG"/>
          <p:cNvPicPr>
            <a:picLocks noChangeAspect="1" noChangeArrowheads="1"/>
          </p:cNvPicPr>
          <p:nvPr/>
        </p:nvPicPr>
        <p:blipFill>
          <a:blip r:embed="rId4" cstate="print"/>
          <a:srcRect/>
          <a:stretch>
            <a:fillRect/>
          </a:stretch>
        </p:blipFill>
        <p:spPr bwMode="auto">
          <a:xfrm>
            <a:off x="8596338" y="0"/>
            <a:ext cx="1309662" cy="958707"/>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330200" y="1"/>
            <a:ext cx="4505854" cy="707886"/>
          </a:xfrm>
          <a:prstGeom prst="rect">
            <a:avLst/>
          </a:prstGeom>
          <a:noFill/>
        </p:spPr>
        <p:txBody>
          <a:bodyPr>
            <a:spAutoFit/>
          </a:bodyPr>
          <a:lstStyle/>
          <a:p>
            <a:pPr>
              <a:defRPr/>
            </a:pPr>
            <a:r>
              <a:rPr lang="pt-BR" sz="4000" b="1" dirty="0" err="1">
                <a:solidFill>
                  <a:schemeClr val="accent1"/>
                </a:solidFill>
                <a:latin typeface="Calibri" pitchFamily="34" charset="0"/>
              </a:rPr>
              <a:t>Protoboard</a:t>
            </a:r>
            <a:endParaRPr lang="pt-BR" sz="4000" b="1" dirty="0">
              <a:solidFill>
                <a:schemeClr val="accent1"/>
              </a:solidFill>
              <a:latin typeface="Calibri" pitchFamily="34" charset="0"/>
            </a:endParaRPr>
          </a:p>
        </p:txBody>
      </p:sp>
      <p:pic>
        <p:nvPicPr>
          <p:cNvPr id="29699" name="Picture 2" descr="http://bimg1.mlstatic.com/arduino-protoshield-mini-protoboard_MLB-F-3247319401_102012.jpg"/>
          <p:cNvPicPr>
            <a:picLocks noChangeAspect="1" noChangeArrowheads="1"/>
          </p:cNvPicPr>
          <p:nvPr/>
        </p:nvPicPr>
        <p:blipFill>
          <a:blip r:embed="rId2" cstate="print"/>
          <a:srcRect/>
          <a:stretch>
            <a:fillRect/>
          </a:stretch>
        </p:blipFill>
        <p:spPr bwMode="auto">
          <a:xfrm>
            <a:off x="4875611" y="4062414"/>
            <a:ext cx="3709590" cy="2566987"/>
          </a:xfrm>
          <a:prstGeom prst="rect">
            <a:avLst/>
          </a:prstGeom>
          <a:noFill/>
          <a:ln w="9525">
            <a:noFill/>
            <a:miter lim="800000"/>
            <a:headEnd/>
            <a:tailEnd/>
          </a:ln>
        </p:spPr>
      </p:pic>
      <p:sp>
        <p:nvSpPr>
          <p:cNvPr id="29701" name="Retângulo 2"/>
          <p:cNvSpPr>
            <a:spLocks noChangeArrowheads="1"/>
          </p:cNvSpPr>
          <p:nvPr/>
        </p:nvSpPr>
        <p:spPr bwMode="auto">
          <a:xfrm>
            <a:off x="330200" y="838201"/>
            <a:ext cx="8997950" cy="2677656"/>
          </a:xfrm>
          <a:prstGeom prst="rect">
            <a:avLst/>
          </a:prstGeom>
          <a:noFill/>
          <a:ln w="9525">
            <a:noFill/>
            <a:miter lim="800000"/>
            <a:headEnd/>
            <a:tailEnd/>
          </a:ln>
        </p:spPr>
        <p:txBody>
          <a:bodyPr>
            <a:spAutoFit/>
          </a:bodyPr>
          <a:lstStyle/>
          <a:p>
            <a:pPr algn="just"/>
            <a:r>
              <a:rPr lang="pt-BR" sz="2400"/>
              <a:t>Para conectar todos estes componentes de forma a termos um circuito funcional, teríamos que unir suas entradas e saída de alguma forma, de modo que a corrente que passe por uma peca continue se propagando a próxima. Geralmente, fazemos isso através de um processo de solda; ou seja, aquecemos um metal maleável e condutor de forma que ele derreta, para unir as duas partes usando-o como uma espécie de cola.</a:t>
            </a:r>
            <a:endParaRPr lang="pt-BR" sz="2200"/>
          </a:p>
        </p:txBody>
      </p:sp>
      <p:pic>
        <p:nvPicPr>
          <p:cNvPr id="7170" name="Picture 2" descr="http://img.eachbuyer.com/350-350/i/0/i012_2.jpg"/>
          <p:cNvPicPr>
            <a:picLocks noChangeAspect="1" noChangeArrowheads="1"/>
          </p:cNvPicPr>
          <p:nvPr/>
        </p:nvPicPr>
        <p:blipFill>
          <a:blip r:embed="rId3" cstate="print"/>
          <a:srcRect l="15000" r="18571"/>
          <a:stretch>
            <a:fillRect/>
          </a:stretch>
        </p:blipFill>
        <p:spPr bwMode="auto">
          <a:xfrm>
            <a:off x="1738290" y="3524250"/>
            <a:ext cx="2214578" cy="3333750"/>
          </a:xfrm>
          <a:prstGeom prst="rect">
            <a:avLst/>
          </a:prstGeom>
          <a:noFill/>
        </p:spPr>
      </p:pic>
      <p:pic>
        <p:nvPicPr>
          <p:cNvPr id="7" name="Picture 3" descr="F:\Disco Principal\Arduino\Barretuino\Barretuino.JPG"/>
          <p:cNvPicPr>
            <a:picLocks noChangeAspect="1" noChangeArrowheads="1"/>
          </p:cNvPicPr>
          <p:nvPr/>
        </p:nvPicPr>
        <p:blipFill>
          <a:blip r:embed="rId4" cstate="print"/>
          <a:srcRect/>
          <a:stretch>
            <a:fillRect/>
          </a:stretch>
        </p:blipFill>
        <p:spPr bwMode="auto">
          <a:xfrm>
            <a:off x="8596338" y="0"/>
            <a:ext cx="1309662" cy="958707"/>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330200" y="1"/>
            <a:ext cx="4505854" cy="707886"/>
          </a:xfrm>
          <a:prstGeom prst="rect">
            <a:avLst/>
          </a:prstGeom>
          <a:noFill/>
        </p:spPr>
        <p:txBody>
          <a:bodyPr>
            <a:spAutoFit/>
          </a:bodyPr>
          <a:lstStyle/>
          <a:p>
            <a:pPr>
              <a:defRPr/>
            </a:pPr>
            <a:r>
              <a:rPr lang="pt-BR" sz="4000" b="1" dirty="0" err="1">
                <a:solidFill>
                  <a:schemeClr val="accent1"/>
                </a:solidFill>
                <a:latin typeface="Calibri" pitchFamily="34" charset="0"/>
              </a:rPr>
              <a:t>Protoboard</a:t>
            </a:r>
            <a:endParaRPr lang="pt-BR" sz="4000" b="1" dirty="0">
              <a:solidFill>
                <a:schemeClr val="accent1"/>
              </a:solidFill>
              <a:latin typeface="Calibri" pitchFamily="34" charset="0"/>
            </a:endParaRPr>
          </a:p>
        </p:txBody>
      </p:sp>
      <p:pic>
        <p:nvPicPr>
          <p:cNvPr id="1026" name="Picture 2" descr="http://img.alibaba.com/photo/477823600/400_tie_points_clear_transparency_Solderless_Protoboard_Solderless_Prototype_Board_electronic_testing_board.jpg"/>
          <p:cNvPicPr>
            <a:picLocks noChangeAspect="1" noChangeArrowheads="1"/>
          </p:cNvPicPr>
          <p:nvPr/>
        </p:nvPicPr>
        <p:blipFill>
          <a:blip r:embed="rId2" cstate="print"/>
          <a:srcRect l="5625" t="5650" r="7187" b="5367"/>
          <a:stretch>
            <a:fillRect/>
          </a:stretch>
        </p:blipFill>
        <p:spPr bwMode="auto">
          <a:xfrm>
            <a:off x="1023910" y="1000108"/>
            <a:ext cx="7592839" cy="5143536"/>
          </a:xfrm>
          <a:prstGeom prst="rect">
            <a:avLst/>
          </a:prstGeom>
          <a:noFill/>
          <a:scene3d>
            <a:camera prst="orthographicFront">
              <a:rot lat="0" lon="0" rev="10799999"/>
            </a:camera>
            <a:lightRig rig="threePt" dir="t"/>
          </a:scene3d>
        </p:spPr>
      </p:pic>
      <p:pic>
        <p:nvPicPr>
          <p:cNvPr id="5" name="Picture 3" descr="F:\Disco Principal\Arduino\Barretuino\Barretuino.JPG"/>
          <p:cNvPicPr>
            <a:picLocks noChangeAspect="1" noChangeArrowheads="1"/>
          </p:cNvPicPr>
          <p:nvPr/>
        </p:nvPicPr>
        <p:blipFill>
          <a:blip r:embed="rId3" cstate="print"/>
          <a:srcRect/>
          <a:stretch>
            <a:fillRect/>
          </a:stretch>
        </p:blipFill>
        <p:spPr bwMode="auto">
          <a:xfrm>
            <a:off x="8596338" y="0"/>
            <a:ext cx="1309662" cy="958707"/>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D:\Arduino\ArduinoUno_R3_Front.jpg"/>
          <p:cNvPicPr>
            <a:picLocks noChangeAspect="1" noChangeArrowheads="1"/>
          </p:cNvPicPr>
          <p:nvPr/>
        </p:nvPicPr>
        <p:blipFill>
          <a:blip r:embed="rId2" cstate="print"/>
          <a:srcRect/>
          <a:stretch>
            <a:fillRect/>
          </a:stretch>
        </p:blipFill>
        <p:spPr bwMode="auto">
          <a:xfrm>
            <a:off x="523844" y="1012850"/>
            <a:ext cx="8551890" cy="5455312"/>
          </a:xfrm>
          <a:prstGeom prst="rect">
            <a:avLst/>
          </a:prstGeom>
          <a:noFill/>
          <a:ln w="9525">
            <a:noFill/>
            <a:miter lim="800000"/>
            <a:headEnd/>
            <a:tailEnd/>
          </a:ln>
        </p:spPr>
      </p:pic>
      <p:sp>
        <p:nvSpPr>
          <p:cNvPr id="3" name="Retângulo 2"/>
          <p:cNvSpPr/>
          <p:nvPr/>
        </p:nvSpPr>
        <p:spPr>
          <a:xfrm>
            <a:off x="1" y="1"/>
            <a:ext cx="4504135" cy="707886"/>
          </a:xfrm>
          <a:prstGeom prst="rect">
            <a:avLst/>
          </a:prstGeom>
          <a:noFill/>
        </p:spPr>
        <p:txBody>
          <a:bodyPr>
            <a:spAutoFit/>
          </a:bodyPr>
          <a:lstStyle/>
          <a:p>
            <a:pPr>
              <a:defRPr/>
            </a:pPr>
            <a:r>
              <a:rPr lang="pt-BR" sz="4000" b="1" dirty="0" err="1">
                <a:solidFill>
                  <a:schemeClr val="accent1"/>
                </a:solidFill>
                <a:latin typeface="Calibri" pitchFamily="34" charset="0"/>
              </a:rPr>
              <a:t>Arduino</a:t>
            </a:r>
            <a:r>
              <a:rPr lang="pt-BR" sz="4000" b="1" dirty="0">
                <a:solidFill>
                  <a:schemeClr val="accent1"/>
                </a:solidFill>
                <a:latin typeface="Calibri" pitchFamily="34" charset="0"/>
              </a:rPr>
              <a:t> Uno </a:t>
            </a:r>
            <a:r>
              <a:rPr lang="pt-BR" sz="4000" b="1" dirty="0" err="1">
                <a:solidFill>
                  <a:schemeClr val="accent1"/>
                </a:solidFill>
                <a:latin typeface="Calibri" pitchFamily="34" charset="0"/>
              </a:rPr>
              <a:t>Rev</a:t>
            </a:r>
            <a:r>
              <a:rPr lang="pt-BR" sz="4000" b="1" dirty="0">
                <a:solidFill>
                  <a:schemeClr val="accent1"/>
                </a:solidFill>
                <a:latin typeface="Calibri" pitchFamily="34" charset="0"/>
              </a:rPr>
              <a:t> 3</a:t>
            </a:r>
          </a:p>
        </p:txBody>
      </p:sp>
      <p:pic>
        <p:nvPicPr>
          <p:cNvPr id="5" name="Picture 3" descr="F:\Disco Principal\Arduino\Barretuino\Barretuino.JPG"/>
          <p:cNvPicPr>
            <a:picLocks noChangeAspect="1" noChangeArrowheads="1"/>
          </p:cNvPicPr>
          <p:nvPr/>
        </p:nvPicPr>
        <p:blipFill>
          <a:blip r:embed="rId3" cstate="print"/>
          <a:srcRect/>
          <a:stretch>
            <a:fillRect/>
          </a:stretch>
        </p:blipFill>
        <p:spPr bwMode="auto">
          <a:xfrm>
            <a:off x="8596338" y="0"/>
            <a:ext cx="1309662" cy="958707"/>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 y="1"/>
            <a:ext cx="4504135" cy="707886"/>
          </a:xfrm>
          <a:prstGeom prst="rect">
            <a:avLst/>
          </a:prstGeom>
          <a:noFill/>
        </p:spPr>
        <p:txBody>
          <a:bodyPr>
            <a:spAutoFit/>
          </a:bodyPr>
          <a:lstStyle/>
          <a:p>
            <a:pPr>
              <a:defRPr/>
            </a:pPr>
            <a:r>
              <a:rPr lang="pt-BR" sz="4000" b="1" dirty="0">
                <a:solidFill>
                  <a:schemeClr val="accent1"/>
                </a:solidFill>
                <a:latin typeface="Calibri" pitchFamily="34" charset="0"/>
              </a:rPr>
              <a:t>Arduino</a:t>
            </a:r>
          </a:p>
        </p:txBody>
      </p:sp>
      <p:pic>
        <p:nvPicPr>
          <p:cNvPr id="15363" name="Picture 2" descr="F:\Arduino\The_Definitive_Arduino_Uno_Pinout_Diagram_-_ARDUINO_V2.png"/>
          <p:cNvPicPr>
            <a:picLocks noChangeAspect="1" noChangeArrowheads="1"/>
          </p:cNvPicPr>
          <p:nvPr/>
        </p:nvPicPr>
        <p:blipFill>
          <a:blip r:embed="rId2" cstate="print"/>
          <a:srcRect/>
          <a:stretch>
            <a:fillRect/>
          </a:stretch>
        </p:blipFill>
        <p:spPr bwMode="auto">
          <a:xfrm>
            <a:off x="23778" y="685800"/>
            <a:ext cx="9450255" cy="6172200"/>
          </a:xfrm>
          <a:prstGeom prst="rect">
            <a:avLst/>
          </a:prstGeom>
          <a:noFill/>
          <a:ln w="9525">
            <a:noFill/>
            <a:miter lim="800000"/>
            <a:headEnd/>
            <a:tailEnd/>
          </a:ln>
        </p:spPr>
      </p:pic>
      <p:pic>
        <p:nvPicPr>
          <p:cNvPr id="6" name="Picture 3" descr="F:\Disco Principal\Arduino\Barretuino\Barretuino.JPG"/>
          <p:cNvPicPr>
            <a:picLocks noChangeAspect="1" noChangeArrowheads="1"/>
          </p:cNvPicPr>
          <p:nvPr/>
        </p:nvPicPr>
        <p:blipFill>
          <a:blip r:embed="rId3" cstate="print"/>
          <a:srcRect/>
          <a:stretch>
            <a:fillRect/>
          </a:stretch>
        </p:blipFill>
        <p:spPr bwMode="auto">
          <a:xfrm>
            <a:off x="8596338" y="0"/>
            <a:ext cx="1309662" cy="958707"/>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1" y="1"/>
            <a:ext cx="7329263" cy="707886"/>
          </a:xfrm>
          <a:prstGeom prst="rect">
            <a:avLst/>
          </a:prstGeom>
          <a:noFill/>
        </p:spPr>
        <p:txBody>
          <a:bodyPr wrap="square">
            <a:spAutoFit/>
          </a:bodyPr>
          <a:lstStyle/>
          <a:p>
            <a:pPr>
              <a:defRPr/>
            </a:pPr>
            <a:r>
              <a:rPr lang="pt-BR" sz="4000" b="1" dirty="0">
                <a:solidFill>
                  <a:schemeClr val="accent1"/>
                </a:solidFill>
                <a:latin typeface="Calibri" pitchFamily="34" charset="0"/>
              </a:rPr>
              <a:t>Arduino - Portas Digitais</a:t>
            </a:r>
          </a:p>
        </p:txBody>
      </p:sp>
      <p:pic>
        <p:nvPicPr>
          <p:cNvPr id="5"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
        <p:nvSpPr>
          <p:cNvPr id="6" name="Retângulo 5"/>
          <p:cNvSpPr/>
          <p:nvPr/>
        </p:nvSpPr>
        <p:spPr>
          <a:xfrm>
            <a:off x="560512" y="822191"/>
            <a:ext cx="8064896" cy="2246769"/>
          </a:xfrm>
          <a:prstGeom prst="rect">
            <a:avLst/>
          </a:prstGeom>
        </p:spPr>
        <p:txBody>
          <a:bodyPr wrap="square">
            <a:spAutoFit/>
          </a:bodyPr>
          <a:lstStyle/>
          <a:p>
            <a:pPr algn="just"/>
            <a:r>
              <a:rPr lang="pt-BR" sz="2800" dirty="0"/>
              <a:t>O Arduino Uno oferece 14 portas digitais que podem ser utilizadas tanto para entrada (input) como para saída (output) e que podem ser utilizadas para comandar 14 dispositivos externos. Estas portas vão de 0 a 13:</a:t>
            </a:r>
          </a:p>
        </p:txBody>
      </p:sp>
      <p:pic>
        <p:nvPicPr>
          <p:cNvPr id="1026" name="Picture 2" descr="http://www.oficinadanet.com.br/imagens/post/14674/image002_mini.jpg"/>
          <p:cNvPicPr>
            <a:picLocks noChangeAspect="1" noChangeArrowheads="1"/>
          </p:cNvPicPr>
          <p:nvPr/>
        </p:nvPicPr>
        <p:blipFill>
          <a:blip r:embed="rId3" cstate="print"/>
          <a:srcRect/>
          <a:stretch>
            <a:fillRect/>
          </a:stretch>
        </p:blipFill>
        <p:spPr bwMode="auto">
          <a:xfrm>
            <a:off x="2000672" y="3068960"/>
            <a:ext cx="6336704" cy="3474967"/>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1" y="1"/>
            <a:ext cx="7329263" cy="707886"/>
          </a:xfrm>
          <a:prstGeom prst="rect">
            <a:avLst/>
          </a:prstGeom>
          <a:noFill/>
        </p:spPr>
        <p:txBody>
          <a:bodyPr wrap="square">
            <a:spAutoFit/>
          </a:bodyPr>
          <a:lstStyle/>
          <a:p>
            <a:pPr>
              <a:defRPr/>
            </a:pPr>
            <a:r>
              <a:rPr lang="pt-BR" sz="4000" b="1" dirty="0">
                <a:solidFill>
                  <a:schemeClr val="accent1"/>
                </a:solidFill>
                <a:latin typeface="Calibri" pitchFamily="34" charset="0"/>
              </a:rPr>
              <a:t>Arduino - Portas PWM</a:t>
            </a:r>
          </a:p>
        </p:txBody>
      </p:sp>
      <p:pic>
        <p:nvPicPr>
          <p:cNvPr id="5"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
        <p:nvSpPr>
          <p:cNvPr id="6" name="Retângulo 5"/>
          <p:cNvSpPr/>
          <p:nvPr/>
        </p:nvSpPr>
        <p:spPr>
          <a:xfrm>
            <a:off x="560512" y="822191"/>
            <a:ext cx="8064896" cy="4401205"/>
          </a:xfrm>
          <a:prstGeom prst="rect">
            <a:avLst/>
          </a:prstGeom>
        </p:spPr>
        <p:txBody>
          <a:bodyPr wrap="square">
            <a:spAutoFit/>
          </a:bodyPr>
          <a:lstStyle/>
          <a:p>
            <a:pPr algn="just"/>
            <a:r>
              <a:rPr lang="pt-BR" sz="2800" dirty="0"/>
              <a:t>PWM, do inglês </a:t>
            </a:r>
            <a:r>
              <a:rPr lang="pt-BR" sz="2800" i="1" dirty="0"/>
              <a:t>Pulse </a:t>
            </a:r>
            <a:r>
              <a:rPr lang="pt-BR" sz="2800" i="1" dirty="0" err="1"/>
              <a:t>Width</a:t>
            </a:r>
            <a:r>
              <a:rPr lang="pt-BR" sz="2800" i="1" dirty="0"/>
              <a:t> </a:t>
            </a:r>
            <a:r>
              <a:rPr lang="pt-BR" sz="2800" i="1" dirty="0" err="1"/>
              <a:t>Modulation</a:t>
            </a:r>
            <a:r>
              <a:rPr lang="pt-BR" sz="2800" dirty="0"/>
              <a:t>, é uma técnica utilizada por sistemas digitais para variação do valor médio de uma forma de onda periódica. </a:t>
            </a:r>
          </a:p>
          <a:p>
            <a:pPr algn="just"/>
            <a:r>
              <a:rPr lang="pt-BR" sz="2800" dirty="0"/>
              <a:t>A técnica consiste em manter a frequência de uma onda quadrada fixa e variar o tempo que o sinal fica em nível lógico alto.</a:t>
            </a:r>
          </a:p>
          <a:p>
            <a:pPr algn="just"/>
            <a:endParaRPr lang="pt-BR" sz="2800" dirty="0"/>
          </a:p>
          <a:p>
            <a:pPr algn="just"/>
            <a:r>
              <a:rPr lang="pt-BR" sz="2800" dirty="0"/>
              <a:t>Esse tempo é chamado de </a:t>
            </a:r>
            <a:r>
              <a:rPr lang="pt-BR" sz="2800" i="1" dirty="0" err="1"/>
              <a:t>duty</a:t>
            </a:r>
            <a:r>
              <a:rPr lang="pt-BR" sz="2800" i="1" dirty="0"/>
              <a:t> </a:t>
            </a:r>
            <a:r>
              <a:rPr lang="pt-BR" sz="2800" i="1" dirty="0" err="1"/>
              <a:t>cycle</a:t>
            </a:r>
            <a:r>
              <a:rPr lang="pt-BR" sz="2800" dirty="0"/>
              <a:t>, ou seja, o ciclo ativo da forma de onda.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1" y="1"/>
            <a:ext cx="7329263" cy="707886"/>
          </a:xfrm>
          <a:prstGeom prst="rect">
            <a:avLst/>
          </a:prstGeom>
          <a:noFill/>
        </p:spPr>
        <p:txBody>
          <a:bodyPr wrap="square">
            <a:spAutoFit/>
          </a:bodyPr>
          <a:lstStyle/>
          <a:p>
            <a:pPr>
              <a:defRPr/>
            </a:pPr>
            <a:r>
              <a:rPr lang="pt-BR" sz="4000" b="1" dirty="0">
                <a:solidFill>
                  <a:schemeClr val="accent1"/>
                </a:solidFill>
                <a:latin typeface="Calibri" pitchFamily="34" charset="0"/>
              </a:rPr>
              <a:t>Arduino - Portas PWM</a:t>
            </a:r>
          </a:p>
        </p:txBody>
      </p:sp>
      <p:pic>
        <p:nvPicPr>
          <p:cNvPr id="5"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pic>
        <p:nvPicPr>
          <p:cNvPr id="1026" name="Picture 2" descr="Arduino PWM"/>
          <p:cNvPicPr>
            <a:picLocks noChangeAspect="1" noChangeArrowheads="1"/>
          </p:cNvPicPr>
          <p:nvPr/>
        </p:nvPicPr>
        <p:blipFill>
          <a:blip r:embed="rId3" cstate="print"/>
          <a:srcRect t="4348"/>
          <a:stretch>
            <a:fillRect/>
          </a:stretch>
        </p:blipFill>
        <p:spPr bwMode="auto">
          <a:xfrm>
            <a:off x="5368511" y="1772816"/>
            <a:ext cx="4537489" cy="4752528"/>
          </a:xfrm>
          <a:prstGeom prst="rect">
            <a:avLst/>
          </a:prstGeom>
          <a:solidFill>
            <a:schemeClr val="bg1"/>
          </a:solidFill>
          <a:ln>
            <a:solidFill>
              <a:schemeClr val="bg1">
                <a:lumMod val="65000"/>
              </a:schemeClr>
            </a:solidFill>
          </a:ln>
        </p:spPr>
      </p:pic>
      <p:sp>
        <p:nvSpPr>
          <p:cNvPr id="7" name="Retângulo 6"/>
          <p:cNvSpPr/>
          <p:nvPr/>
        </p:nvSpPr>
        <p:spPr>
          <a:xfrm>
            <a:off x="56456" y="1052736"/>
            <a:ext cx="9849544" cy="3354765"/>
          </a:xfrm>
          <a:prstGeom prst="rect">
            <a:avLst/>
          </a:prstGeom>
        </p:spPr>
        <p:txBody>
          <a:bodyPr wrap="square">
            <a:spAutoFit/>
          </a:bodyPr>
          <a:lstStyle/>
          <a:p>
            <a:pPr algn="just"/>
            <a:r>
              <a:rPr lang="pt-BR" sz="2400" dirty="0"/>
              <a:t>Para calcular o valor médio da tensão de saída de um sinal PWM pode-se utilizar a seguinte equação:</a:t>
            </a:r>
          </a:p>
          <a:p>
            <a:pPr algn="just"/>
            <a:r>
              <a:rPr lang="pt-BR" sz="2000" dirty="0"/>
              <a:t> </a:t>
            </a:r>
          </a:p>
          <a:p>
            <a:pPr algn="just"/>
            <a:r>
              <a:rPr lang="pt-BR" sz="2400" dirty="0" err="1">
                <a:latin typeface="Miriam Fixed" pitchFamily="49" charset="-79"/>
                <a:cs typeface="Miriam Fixed" pitchFamily="49" charset="-79"/>
              </a:rPr>
              <a:t>Vout</a:t>
            </a:r>
            <a:r>
              <a:rPr lang="pt-BR" sz="2400" dirty="0">
                <a:latin typeface="Miriam Fixed" pitchFamily="49" charset="-79"/>
                <a:cs typeface="Miriam Fixed" pitchFamily="49" charset="-79"/>
              </a:rPr>
              <a:t> = (</a:t>
            </a:r>
            <a:r>
              <a:rPr lang="pt-BR" sz="2400" dirty="0" err="1">
                <a:latin typeface="Miriam Fixed" pitchFamily="49" charset="-79"/>
                <a:cs typeface="Miriam Fixed" pitchFamily="49" charset="-79"/>
              </a:rPr>
              <a:t>duty</a:t>
            </a:r>
            <a:r>
              <a:rPr lang="pt-BR" sz="2400" dirty="0">
                <a:latin typeface="Miriam Fixed" pitchFamily="49" charset="-79"/>
                <a:cs typeface="Miriam Fixed" pitchFamily="49" charset="-79"/>
              </a:rPr>
              <a:t> </a:t>
            </a:r>
            <a:r>
              <a:rPr lang="pt-BR" sz="2400" dirty="0" err="1">
                <a:latin typeface="Miriam Fixed" pitchFamily="49" charset="-79"/>
                <a:cs typeface="Miriam Fixed" pitchFamily="49" charset="-79"/>
              </a:rPr>
              <a:t>cycle</a:t>
            </a:r>
            <a:r>
              <a:rPr lang="pt-BR" sz="2400" dirty="0">
                <a:latin typeface="Miriam Fixed" pitchFamily="49" charset="-79"/>
                <a:cs typeface="Miriam Fixed" pitchFamily="49" charset="-79"/>
              </a:rPr>
              <a:t>/100)* </a:t>
            </a:r>
            <a:r>
              <a:rPr lang="pt-BR" sz="2400" dirty="0" err="1">
                <a:latin typeface="Miriam Fixed" pitchFamily="49" charset="-79"/>
                <a:cs typeface="Miriam Fixed" pitchFamily="49" charset="-79"/>
              </a:rPr>
              <a:t>Vcc</a:t>
            </a:r>
            <a:endParaRPr lang="pt-BR" sz="2400" dirty="0">
              <a:latin typeface="Miriam Fixed" pitchFamily="49" charset="-79"/>
              <a:cs typeface="Miriam Fixed" pitchFamily="49" charset="-79"/>
            </a:endParaRPr>
          </a:p>
          <a:p>
            <a:pPr algn="just"/>
            <a:r>
              <a:rPr lang="pt-BR" sz="2000" dirty="0"/>
              <a:t> </a:t>
            </a:r>
          </a:p>
          <a:p>
            <a:pPr algn="just"/>
            <a:r>
              <a:rPr lang="pt-BR" sz="2000" dirty="0"/>
              <a:t>Onde:</a:t>
            </a:r>
          </a:p>
          <a:p>
            <a:pPr lvl="1" algn="just"/>
            <a:r>
              <a:rPr lang="pt-BR" sz="2000" dirty="0" err="1">
                <a:latin typeface="Miriam Fixed" pitchFamily="49" charset="-79"/>
                <a:cs typeface="Miriam Fixed" pitchFamily="49" charset="-79"/>
              </a:rPr>
              <a:t>Vout</a:t>
            </a:r>
            <a:r>
              <a:rPr lang="pt-BR" sz="2000" dirty="0"/>
              <a:t> - tensão de saída em V;</a:t>
            </a:r>
          </a:p>
          <a:p>
            <a:pPr lvl="1" algn="just"/>
            <a:r>
              <a:rPr lang="pt-BR" sz="2000" dirty="0" err="1">
                <a:latin typeface="Miriam Fixed" pitchFamily="49" charset="-79"/>
                <a:cs typeface="Miriam Fixed" pitchFamily="49" charset="-79"/>
              </a:rPr>
              <a:t>duty</a:t>
            </a:r>
            <a:r>
              <a:rPr lang="pt-BR" sz="2000" dirty="0">
                <a:latin typeface="Miriam Fixed" pitchFamily="49" charset="-79"/>
                <a:cs typeface="Miriam Fixed" pitchFamily="49" charset="-79"/>
              </a:rPr>
              <a:t> </a:t>
            </a:r>
            <a:r>
              <a:rPr lang="pt-BR" sz="2000" dirty="0" err="1">
                <a:latin typeface="Miriam Fixed" pitchFamily="49" charset="-79"/>
                <a:cs typeface="Miriam Fixed" pitchFamily="49" charset="-79"/>
              </a:rPr>
              <a:t>cycle</a:t>
            </a:r>
            <a:r>
              <a:rPr lang="pt-BR" sz="2000" dirty="0">
                <a:latin typeface="Miriam Fixed" pitchFamily="49" charset="-79"/>
                <a:cs typeface="Miriam Fixed" pitchFamily="49" charset="-79"/>
              </a:rPr>
              <a:t> </a:t>
            </a:r>
            <a:r>
              <a:rPr lang="pt-BR" sz="2000" dirty="0"/>
              <a:t>- valor do ciclo ativo </a:t>
            </a:r>
          </a:p>
          <a:p>
            <a:pPr lvl="1" algn="just"/>
            <a:r>
              <a:rPr lang="pt-BR" sz="2000" dirty="0"/>
              <a:t>                            do PWM em %;</a:t>
            </a:r>
          </a:p>
          <a:p>
            <a:pPr lvl="1" algn="just"/>
            <a:r>
              <a:rPr lang="pt-BR" sz="2000" dirty="0" err="1">
                <a:latin typeface="Miriam Fixed" pitchFamily="49" charset="-79"/>
                <a:cs typeface="Miriam Fixed" pitchFamily="49" charset="-79"/>
              </a:rPr>
              <a:t>Vcc</a:t>
            </a:r>
            <a:r>
              <a:rPr lang="pt-BR" sz="2000" dirty="0"/>
              <a:t> - tensão de alimentação em V.</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8540" y="0"/>
            <a:ext cx="5775060" cy="1144588"/>
          </a:xfrm>
          <a:prstGeom prst="rect">
            <a:avLst/>
          </a:prstGeom>
        </p:spPr>
        <p:txBody>
          <a:bodyPr/>
          <a:lstStyle/>
          <a:p>
            <a:pPr>
              <a:defRPr/>
            </a:pPr>
            <a:r>
              <a:rPr lang="pt-BR" sz="4000" b="1" dirty="0">
                <a:solidFill>
                  <a:schemeClr val="accent1"/>
                </a:solidFill>
                <a:latin typeface="Calibri" pitchFamily="34" charset="0"/>
              </a:rPr>
              <a:t>Materiais</a:t>
            </a:r>
          </a:p>
        </p:txBody>
      </p:sp>
      <p:pic>
        <p:nvPicPr>
          <p:cNvPr id="5125" name="Picture 4"/>
          <p:cNvPicPr>
            <a:picLocks noChangeAspect="1" noChangeArrowheads="1"/>
          </p:cNvPicPr>
          <p:nvPr/>
        </p:nvPicPr>
        <p:blipFill>
          <a:blip r:embed="rId2" cstate="print"/>
          <a:srcRect/>
          <a:stretch>
            <a:fillRect/>
          </a:stretch>
        </p:blipFill>
        <p:spPr bwMode="auto">
          <a:xfrm>
            <a:off x="4810124" y="1141400"/>
            <a:ext cx="4071966" cy="2550432"/>
          </a:xfrm>
          <a:prstGeom prst="rect">
            <a:avLst/>
          </a:prstGeom>
          <a:noFill/>
          <a:ln w="9525">
            <a:noFill/>
            <a:miter lim="800000"/>
            <a:headEnd/>
            <a:tailEnd/>
          </a:ln>
        </p:spPr>
      </p:pic>
      <p:sp>
        <p:nvSpPr>
          <p:cNvPr id="5126" name="Retângulo 7"/>
          <p:cNvSpPr>
            <a:spLocks noChangeArrowheads="1"/>
          </p:cNvSpPr>
          <p:nvPr/>
        </p:nvSpPr>
        <p:spPr bwMode="auto">
          <a:xfrm>
            <a:off x="4335468" y="3713168"/>
            <a:ext cx="5261002" cy="430212"/>
          </a:xfrm>
          <a:prstGeom prst="rect">
            <a:avLst/>
          </a:prstGeom>
          <a:noFill/>
          <a:ln w="9525">
            <a:noFill/>
            <a:miter lim="800000"/>
            <a:headEnd/>
            <a:tailEnd/>
          </a:ln>
        </p:spPr>
        <p:txBody>
          <a:bodyPr wrap="square">
            <a:spAutoFit/>
          </a:bodyPr>
          <a:lstStyle/>
          <a:p>
            <a:r>
              <a:rPr lang="pt-BR" sz="2200" b="1" dirty="0">
                <a:solidFill>
                  <a:srgbClr val="0070C0"/>
                </a:solidFill>
              </a:rPr>
              <a:t>http://arduino.cc/en/Tutorial/HomePage</a:t>
            </a:r>
          </a:p>
        </p:txBody>
      </p:sp>
      <p:sp>
        <p:nvSpPr>
          <p:cNvPr id="7" name="Retângulo 6"/>
          <p:cNvSpPr/>
          <p:nvPr/>
        </p:nvSpPr>
        <p:spPr>
          <a:xfrm>
            <a:off x="23778" y="5026279"/>
            <a:ext cx="8786874" cy="1045927"/>
          </a:xfrm>
          <a:prstGeom prst="rect">
            <a:avLst/>
          </a:prstGeom>
        </p:spPr>
        <p:txBody>
          <a:bodyPr wrap="square">
            <a:spAutoFit/>
          </a:bodyPr>
          <a:lstStyle/>
          <a:p>
            <a:pPr marL="630238" lvl="2" indent="6350">
              <a:lnSpc>
                <a:spcPct val="150000"/>
              </a:lnSpc>
              <a:spcBef>
                <a:spcPct val="50000"/>
              </a:spcBef>
            </a:pPr>
            <a:r>
              <a:rPr lang="pt-BR" sz="2200" b="1" dirty="0" err="1">
                <a:solidFill>
                  <a:srgbClr val="0070C0"/>
                </a:solidFill>
              </a:rPr>
              <a:t>McRoberts</a:t>
            </a:r>
            <a:r>
              <a:rPr lang="pt-BR" sz="2200" b="1" dirty="0">
                <a:solidFill>
                  <a:srgbClr val="0070C0"/>
                </a:solidFill>
              </a:rPr>
              <a:t>, Michael. </a:t>
            </a:r>
            <a:r>
              <a:rPr lang="pt-BR" sz="2200" b="1" dirty="0" err="1">
                <a:solidFill>
                  <a:srgbClr val="0070C0"/>
                </a:solidFill>
              </a:rPr>
              <a:t>Arduino</a:t>
            </a:r>
            <a:r>
              <a:rPr lang="pt-BR" sz="2200" b="1" dirty="0">
                <a:solidFill>
                  <a:srgbClr val="0070C0"/>
                </a:solidFill>
              </a:rPr>
              <a:t> básico; [tradução. Rafael </a:t>
            </a:r>
            <a:r>
              <a:rPr lang="pt-BR" sz="2200" b="1" dirty="0" err="1">
                <a:solidFill>
                  <a:srgbClr val="0070C0"/>
                </a:solidFill>
              </a:rPr>
              <a:t>Zanolli</a:t>
            </a:r>
            <a:r>
              <a:rPr lang="pt-BR" sz="2200" b="1" dirty="0">
                <a:solidFill>
                  <a:srgbClr val="0070C0"/>
                </a:solidFill>
              </a:rPr>
              <a:t>]. São Paulo : </a:t>
            </a:r>
            <a:r>
              <a:rPr lang="pt-BR" sz="2200" b="1" dirty="0" err="1">
                <a:solidFill>
                  <a:srgbClr val="0070C0"/>
                </a:solidFill>
              </a:rPr>
              <a:t>Novatec</a:t>
            </a:r>
            <a:r>
              <a:rPr lang="pt-BR" sz="2200" b="1" dirty="0">
                <a:solidFill>
                  <a:srgbClr val="0070C0"/>
                </a:solidFill>
              </a:rPr>
              <a:t>. Editora, 2011. </a:t>
            </a:r>
          </a:p>
        </p:txBody>
      </p:sp>
      <p:pic>
        <p:nvPicPr>
          <p:cNvPr id="2050" name="Picture 2"/>
          <p:cNvPicPr>
            <a:picLocks noChangeAspect="1" noChangeArrowheads="1"/>
          </p:cNvPicPr>
          <p:nvPr/>
        </p:nvPicPr>
        <p:blipFill>
          <a:blip r:embed="rId3" cstate="print"/>
          <a:srcRect/>
          <a:stretch>
            <a:fillRect/>
          </a:stretch>
        </p:blipFill>
        <p:spPr bwMode="auto">
          <a:xfrm>
            <a:off x="809596" y="1168627"/>
            <a:ext cx="2781300" cy="3857625"/>
          </a:xfrm>
          <a:prstGeom prst="rect">
            <a:avLst/>
          </a:prstGeom>
          <a:noFill/>
          <a:ln w="9525">
            <a:noFill/>
            <a:miter lim="800000"/>
            <a:headEnd/>
            <a:tailEnd/>
          </a:ln>
          <a:effectLst/>
        </p:spPr>
      </p:pic>
      <p:pic>
        <p:nvPicPr>
          <p:cNvPr id="9" name="Picture 3" descr="F:\Disco Principal\Arduino\Barretuino\Barretuino.JPG"/>
          <p:cNvPicPr>
            <a:picLocks noChangeAspect="1" noChangeArrowheads="1"/>
          </p:cNvPicPr>
          <p:nvPr/>
        </p:nvPicPr>
        <p:blipFill>
          <a:blip r:embed="rId4" cstate="print"/>
          <a:srcRect/>
          <a:stretch>
            <a:fillRect/>
          </a:stretch>
        </p:blipFill>
        <p:spPr bwMode="auto">
          <a:xfrm>
            <a:off x="8596338" y="0"/>
            <a:ext cx="1309662" cy="958707"/>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1" y="1"/>
            <a:ext cx="7329263" cy="707886"/>
          </a:xfrm>
          <a:prstGeom prst="rect">
            <a:avLst/>
          </a:prstGeom>
          <a:noFill/>
        </p:spPr>
        <p:txBody>
          <a:bodyPr wrap="square">
            <a:spAutoFit/>
          </a:bodyPr>
          <a:lstStyle/>
          <a:p>
            <a:pPr>
              <a:defRPr/>
            </a:pPr>
            <a:r>
              <a:rPr lang="pt-BR" sz="4000" b="1" dirty="0">
                <a:solidFill>
                  <a:schemeClr val="accent1"/>
                </a:solidFill>
                <a:latin typeface="Calibri" pitchFamily="34" charset="0"/>
              </a:rPr>
              <a:t>Arduino - Portas PWM</a:t>
            </a:r>
          </a:p>
        </p:txBody>
      </p:sp>
      <p:pic>
        <p:nvPicPr>
          <p:cNvPr id="5"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
        <p:nvSpPr>
          <p:cNvPr id="6" name="Retângulo 5"/>
          <p:cNvSpPr/>
          <p:nvPr/>
        </p:nvSpPr>
        <p:spPr>
          <a:xfrm>
            <a:off x="560512" y="822191"/>
            <a:ext cx="8064896" cy="3385542"/>
          </a:xfrm>
          <a:prstGeom prst="rect">
            <a:avLst/>
          </a:prstGeom>
        </p:spPr>
        <p:txBody>
          <a:bodyPr wrap="square">
            <a:spAutoFit/>
          </a:bodyPr>
          <a:lstStyle/>
          <a:p>
            <a:r>
              <a:rPr lang="pt-BR" sz="2800" dirty="0"/>
              <a:t>Estas portas simulam uma porta analógica e são em número de seis, note que elas além do número da porta tem também um pequena onda senoidal.</a:t>
            </a:r>
          </a:p>
          <a:p>
            <a:endParaRPr lang="pt-BR" sz="1200" dirty="0"/>
          </a:p>
          <a:p>
            <a:r>
              <a:rPr lang="pt-BR" sz="2800" dirty="0"/>
              <a:t>As porta digitais que também podem ser usadas como portas PWM são as de número: 11, 10, 9, 6, 5 e 3. Mas tenha em mente que elas também são portas digitais.</a:t>
            </a:r>
          </a:p>
        </p:txBody>
      </p:sp>
      <p:pic>
        <p:nvPicPr>
          <p:cNvPr id="84994" name="Picture 2" descr="http://www.oficinadanet.com.br/imagens/post/14674/image003_mini.jpg"/>
          <p:cNvPicPr>
            <a:picLocks noChangeAspect="1" noChangeArrowheads="1"/>
          </p:cNvPicPr>
          <p:nvPr/>
        </p:nvPicPr>
        <p:blipFill>
          <a:blip r:embed="rId3" cstate="print"/>
          <a:srcRect/>
          <a:stretch>
            <a:fillRect/>
          </a:stretch>
        </p:blipFill>
        <p:spPr bwMode="auto">
          <a:xfrm>
            <a:off x="3224808" y="3789040"/>
            <a:ext cx="5279196" cy="2700139"/>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1" y="1"/>
            <a:ext cx="7329263" cy="707886"/>
          </a:xfrm>
          <a:prstGeom prst="rect">
            <a:avLst/>
          </a:prstGeom>
          <a:noFill/>
        </p:spPr>
        <p:txBody>
          <a:bodyPr wrap="square">
            <a:spAutoFit/>
          </a:bodyPr>
          <a:lstStyle/>
          <a:p>
            <a:pPr>
              <a:defRPr/>
            </a:pPr>
            <a:r>
              <a:rPr lang="pt-BR" sz="4000" b="1" dirty="0">
                <a:solidFill>
                  <a:schemeClr val="accent1"/>
                </a:solidFill>
                <a:latin typeface="Calibri" pitchFamily="34" charset="0"/>
              </a:rPr>
              <a:t>Arduino - Portas RX e TX</a:t>
            </a:r>
          </a:p>
        </p:txBody>
      </p:sp>
      <p:pic>
        <p:nvPicPr>
          <p:cNvPr id="5"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
        <p:nvSpPr>
          <p:cNvPr id="6" name="Retângulo 5"/>
          <p:cNvSpPr/>
          <p:nvPr/>
        </p:nvSpPr>
        <p:spPr>
          <a:xfrm>
            <a:off x="560512" y="822191"/>
            <a:ext cx="8064896" cy="2677656"/>
          </a:xfrm>
          <a:prstGeom prst="rect">
            <a:avLst/>
          </a:prstGeom>
        </p:spPr>
        <p:txBody>
          <a:bodyPr wrap="square">
            <a:spAutoFit/>
          </a:bodyPr>
          <a:lstStyle/>
          <a:p>
            <a:pPr algn="just"/>
            <a:r>
              <a:rPr lang="pt-BR" sz="2800" dirty="0"/>
              <a:t>Essas duas portas embora possam ser utilizadas como Portas digitais também são utilizadas pelo Arduino para comunicação serial tanto para entrada como para saída de dados. É conveniente evitar uso destas portas como portas digitais, mas não proibido.</a:t>
            </a:r>
          </a:p>
        </p:txBody>
      </p:sp>
      <p:pic>
        <p:nvPicPr>
          <p:cNvPr id="86018" name="Picture 2" descr="http://www.oficinadanet.com.br/imagens/post/14674/image004_mini.jpg"/>
          <p:cNvPicPr>
            <a:picLocks noChangeAspect="1" noChangeArrowheads="1"/>
          </p:cNvPicPr>
          <p:nvPr/>
        </p:nvPicPr>
        <p:blipFill>
          <a:blip r:embed="rId3" cstate="print"/>
          <a:srcRect/>
          <a:stretch>
            <a:fillRect/>
          </a:stretch>
        </p:blipFill>
        <p:spPr bwMode="auto">
          <a:xfrm>
            <a:off x="2072680" y="3469783"/>
            <a:ext cx="5688632" cy="3127569"/>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1" y="1"/>
            <a:ext cx="7329263" cy="707886"/>
          </a:xfrm>
          <a:prstGeom prst="rect">
            <a:avLst/>
          </a:prstGeom>
          <a:noFill/>
        </p:spPr>
        <p:txBody>
          <a:bodyPr wrap="square">
            <a:spAutoFit/>
          </a:bodyPr>
          <a:lstStyle/>
          <a:p>
            <a:pPr>
              <a:defRPr/>
            </a:pPr>
            <a:r>
              <a:rPr lang="pt-BR" sz="4000" b="1" dirty="0">
                <a:solidFill>
                  <a:schemeClr val="accent1"/>
                </a:solidFill>
                <a:latin typeface="Calibri" pitchFamily="34" charset="0"/>
              </a:rPr>
              <a:t>Arduino - Reset</a:t>
            </a:r>
          </a:p>
        </p:txBody>
      </p:sp>
      <p:pic>
        <p:nvPicPr>
          <p:cNvPr id="5"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
        <p:nvSpPr>
          <p:cNvPr id="6" name="Retângulo 5"/>
          <p:cNvSpPr/>
          <p:nvPr/>
        </p:nvSpPr>
        <p:spPr>
          <a:xfrm>
            <a:off x="560512" y="822191"/>
            <a:ext cx="8064896" cy="1384995"/>
          </a:xfrm>
          <a:prstGeom prst="rect">
            <a:avLst/>
          </a:prstGeom>
        </p:spPr>
        <p:txBody>
          <a:bodyPr wrap="square">
            <a:spAutoFit/>
          </a:bodyPr>
          <a:lstStyle/>
          <a:p>
            <a:pPr algn="just"/>
            <a:r>
              <a:rPr lang="pt-BR" sz="2800" dirty="0"/>
              <a:t>Este botão tem como única função reinicializar o Arduino Uno, mas, note que ele muda um pouco seu posicionamento em outras placas.</a:t>
            </a:r>
          </a:p>
        </p:txBody>
      </p:sp>
      <p:sp>
        <p:nvSpPr>
          <p:cNvPr id="87042" name="AutoShape 2" descr="Resultado de imagem para arduino rev2"/>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87044" name="AutoShape 4" descr="data:image/jpeg;base64,/9j/4AAQSkZJRgABAQAAAQABAAD/2wCEAAkGBxQTEhQUExQWFhQXGBsYGRgYGB4cGBwaHh4dHRsgHBocHyggIBwnHRwYITEiJSkrLi4uGh8zODMsNygtLisBCgoKDg0OGxAQGzQlICQ0LCw0NC81NCwsLCwsLC8sNCwsLCwsLDQsLywsLCwsLCwsLCwsLCwsLCwsLCwsLCwsLP/AABEIALwBDAMBIgACEQEDEQH/xAAcAAAABwEBAAAAAAAAAAAAAAAAAQIDBAUGBwj/xABQEAABAwIDBQQECQYLCAIDAAABAgMRACEEEjEFIkFRYQYTcYEykbHRBxQjQlOTocHwFVJykrLhJTM0NVRiY3OC0uIWFyRDdKLC8bPyo9Pj/8QAGQEAAwEBAQAAAAAAAAAAAAAAAgMEAQAF/8QALxEAAgIBAgQEBgICAwAAAAAAAAECEQMSIQQTMVEUQWFxIjKBscHwUqEz4QUjkf/aAAwDAQACEQMRAD8A7jQoUK44FcV7Y4h9/aDjKSSrOUIGaAABMaxzrtVcL7UvKTtN5SCkK70gFdkiU5SSeUGquFXxP2IuN+Ve5XubOxSUqUUkBCEuKlRkJWSBadbEkagCn1bBxeYpJRbNJ72UgpKUqBINlAqTbrVl/wAeEqRLSwkqacM5iTkUSFqN7BSr2uQONM4fbGJUgvhWGQhSilQJUnfWpJKjBkE5AddEmqdUvKiPlw6OzMOYpYJSToY9Ixa3OkfGldfWffVjjNgPBb38WS2kuLyKkAG8X+dEmOQJphGxnS6WQAXAgLyzcgpCoTzOUzHQ8qoUoEsoTT6Ec4tV7nSdT1610nsj2BS9h0PYlxzM4nMlCFQEpN0ySCSYv58a5liWcilIJBIlJIMixIMHiK6j2G+EBruG8O+Fh1tOUFKCsKSkWMJvMdOFT8S5KNwK+EhjlKp9Sm7R9j1YV0Q6osKBIJjPmEbvLjOaNAbc6XHYFSZhS8wB3VHWBMWiDFX/AG27Yd+6hpDDobSDBKCFlZ0ITysR5nlFZjEY4oJUpDmZQITKFC5ESZA0mYGpipdea0/36lfI4dXRVoxSuuoEyePnQcxt/TT13zPtp3CpxGUspQ4EuqTultQkpkiJGutZdxs5pi039dUZsrT2FcPw8ZJ6jRjGj88frn30TmNuYWkj9M++s7i0EkkcVE+VHjLk5eQ9gpPPkUeDxGhOO5LTp+effR/HjA30/WGPbWdfEpSBqER5yaMeglJ9IZp+yK7nyO8HiNAnG/nLTreHOHroKx9zC0xNt8zHW+tZ5lMNkHXMD5QaQwIC54i3rrufM7wmI0Xx3XfT03z76MY3+0T+uZ9tZzDiFknSCB4xRtIPeJPAESK7nzN8JiL048leXNAiQrMYOk3mJvTnxzX5RPks++qXEuOFKUKUShGYpTwTmIKo8YE0xh7FebikgePCteaZi4XEaE43+0T+uffQ+OD6RP6599Z1gQuTpH3UhKDmSeAIkfurOfM7wmM0nx0R6aZ/SOnrovjusuJn9I++s9iGybi1z+6lYwZiSm2nsrefM7wmIvhjRf5RP6x99EcePpE/rH31RPiQkA3yAedAeglPEZp89K7nzO8JiL5OOFt8frH31Z7G20tpxDjbwStPGTlPQgnQ2BrH4dBCCk3Vmnyjn+NadwbREyNYiOhrHmmzvC4kepuze0/jOGafKcpWmSnkQSD9oqzrOfB5/N2Gn80/tKrR1NNVJoog24psFChQoQgVwftpu4985QqHZhWhsNRy867xXCO3jU458DUr+4VVwnzP2PP/AOQlphH3/DIyu0z+ZSkhCc5UVQLKK05VSPIHxAqAnHEMFju0ZSrNmM58wm8+BI00NajBdikjDJefKhMEnMRAIBAAHLieZsLVVL2DhmcQhOJfWnDuJUpK0qk20vlP48KesuK6X7Qt4culSfn/AFYw12ieSpahllxQUu1lQkoAM/Nyk2tc01+W19424ENhxuIUBdUJCBm52HSktbOwxeWO+WpkSQQsSQBa8a+VVm2MMhK19ytSm0m0mTEcYooTxydJGZMeSCtsCGFKISgFSjYAXJP4NS2C4lgpbJStb6WzFlERZM8N6q1TxSUlJggAg+VPuqUrDcSovjxkpt5zW8Q3oYPBpc1d9yFitpvtKWhSlApkEkyRa8HhaNNetFjcS+w7kWVBQhQlUxOhsTB+2q107ygQZvM6+dG6CFgKzExxnTTjwrzT2die666nJmKodRmTvaiJ0BtfnyqdhMKvKtpxveSVDNmEpO4dQkzEc9CqqUIIKQrNdJKZ0iJtPCrDZSczazlSYB3rFWggxlUq2nAX6U2DdCsqTLTsozn7y2gQokC0b0j0F2NrC5i1RNmI33MuH77knKTl3uQE6Wp7Yr6FuNNpaSFqKEDeABVJEkqChlOa4AGgIFLXsXEIdca9E/Oyr3YzDLflJHUU7VFN6tiZwk6070R1sEYlYDEqy2ayzCigXyi0SZjhNFi8NDzQOHUmUCWhOZV1afOHneB50zhluOOiF769ySqLREFXKBFJeecCwSo50boM3EToeVz66Yo716CNbSvysf2hhinuJw5bJKt0zK7ptvb3TztUjtI3KEK7hbW8RKkBHAWAFyOp+yoWMxMqTkUrKgJKZmQrKkrIm43wTQxuIzJQkKURGZYJP8ZJk3/q5a1Y+hjzKmh3aT7amUZWQmbBVgcycuYWElMHjNz0pAxrPcZO538sZ7XPPSev2aVCUTABJgTA4CdYHkKTloliVAPO7sZCambRxCHCSloIOYkFNhlvAKdJ0uI8KbbazKA4kgeurx/sqtJWC63KQCPS3pWWxEpt8okpv46V0tKe50ZTa2IeLebOGTlZyqUcubdjMkIzEWzacJjeNIZeR3B+REgZFLJEkqz5CLSCDcwZOUcKmYjYBQlzO8kJaIJBS5EqVkJTu3GZMSNctOq7LujvUpWlSUKbSuMwGZZAFiL5QoEnkrxoKhXUbqyX0KnZ+NQhC0qZSpRCsqiJMkQJnh4QfGhsdwCU90hajKsygDCUpJMSIm03tQTs494tBIGTOVHoiZj1Wq5b7IvWyLTJAJgkEJUDJ0umDFtbjga2SguvmDCWR9PIoWcSlKnD3aSFeiFXCRmmPVaRen8MhLuI3GMwUIS3JABCQJJEWEEk2qdjey7rZAltRJULLSNI/OIveY1EXpOydmHv2E5jDgzAouqBmkAcSFIIjQwOdbUWm0ZqmmkwnmcmKaScPBRlBaTcLMkykmc0giJmYqT2qIK24aKN30iAM8hKrZRG6CBxuTTG1Wf+KKZc9JPpgpXvQTuxumSTAFuE6md2xw5RiE51rcJQLrKc0SQmyZAEAHrJNprYxSlH2BnNuMvc7V8Hv83Yb9A/tGtFWf7Afzfhv0PvNaCvOyfO/c9TF8i9kY7afapKHFp7wJymImI8eM1EHawGT3oganMfLhWQ7Y/y3Ea+ny6D91UhMCL6ilFFI6W32sSbB5PkVH/xrFbawZeeUvOglRJkm/ibVXNuRzBn8GpPegGxJ5jjWxnKO6AnijNU0XmMxJcaQh0tqLYCZvIAAAGgGoqu2ns1DwQJSMqVJGsSYlXX99QlLlVyNaV8YIsJuOPLWhTadhOKapjOF2CEEDvE6RGsn1c6zPa1QbflsjKbiBAIPMDwrVOOE5j5HwrH9qAQtEjdyJHr6U7DOWsVlxx0BLwzgSglO64kKTEGx9nn1o321tKyqBSrdUPakgioy3XmwlKswEDJu8OGvlRYxxwqBdzlUD0xBy6JKelVRnJ7PoSywwW8eoSklx5AKozquo9VQSedW/a/ZBZcbV3veBYgExMC17XAteqfDt5lpFiTYTpJURfpVltvZTjS0l1ZdBBgze3C5MC/CucY6kGpT0N+2/YmdpthllllZd7xEd3HFIiYT4cqzzDJSTBtEgjxA9dyK0OM2WtnunHVB1EhGS8JkaATpaOGlVJIO8AQmCR0GcV2KKruZmbvfYsdlbAdefQygpC1IDgJJAAy5xcCQqI8+NaFrsu4gFxxwKMcHFpVJIF1FJnWL1nHceoqT3Tq1ZUwneOZMiCBpu6WqbtDaD4ztd89lCR88Zpgap1CfxNLza9qdBYVDfa6GsT3LbhSphWZJIs9bQ6fJ00rFYc/8hen03/86ioJMyFkm5KhJUTz6e2t3srZOGwWGTisUnO4sApQQDEiQAk2zRck6e2i1Fb7sklFy2WyMb8Yw30C/rv9FF8Zw/8AR1/Xf6K2jfbvDuHI9hobNuC4HVOUfZTe1uwqXVtuYNQ7l0ybyEDXMOJT01B+zlNJ/GmvqLeNtXjaf0RjjicP/R1/Xf6KHxnD/wBHV9d/orfP43B7OIZZZ75+wMQVSdAVQbn81IoYXa+Fx6jh8Th+6dMhM+lPIKgFKuhEeys5nnpde/4C5flqV+35MEnF4cXGHXa/8d/oqavtEDmlLxzCFTiVXHXc0pPazDPIxBadUVlACUGACpB9GwFzePEUTbPdlxDeTO0jOtagFGUqTKUAyAASBOpg6AxTai0n+RalJNr8IU72hCgoKS8QoQoHEqII5HdvRJ28kEwh25k/8Qq5gCTu8kpHkKZaxr5aW4FiGyhMZUzvBYHzeQV66nYxnEt4hDCnEyspSlQSnKcxSmfRmxTB/RNdpitvyzdcmrv+kRHNsNqX3imnFLiMxfJMREXTpFoo2tsIBJS04CoAEjEKkgaTu30p/DvOwVuPpbQFlIJbCipQOY5UhOgzSSYG8B0o38IFFCFlCu8EsvoGUKIlOVYgcRlMgEEAzBJPVHzX3M1S8n/SIrm0WVekwtVybvq1Op9HUwJ8KUdqMyD3C5Ayg9+qwAiBCdI9tVJTRU7lx/WxHNl+pFqMbh5n4sqf79X+WlbTlxKX53SSgJU6XHAReTmuEmfbRbOwSChJMFSlKSAfRSEgEk8yc32aXESsXs9HdqUkAKSAd2wIJAII5yR++RU7zQWRQRUsE3ic3Xf92O2dgv5vw36H3mtBWU+DXaLbmBaQlQK2xlWniDJI8o41q68/Kqm/c9HC08ca7I4r20SRjsR1UOP9VP2VRrVf760PbhI+Ova6p8PQTWdjwpRSHH4mnsORJknkOVMIHC81JYjNltOgvYkxryHXrWGhOtpBg69NKWdLkffSX241PIwfLXr7qQpelYcONJBF+PrrJdqlS4AQAAnLI6KUL+qtYxr9/wCPxpWQ7Sk98CeIJPmpdOw/OKy/KNO4hTiAVbxR6ISCIjib30+2j2riluOStQUQnKCARYQRY+NMspAaM3GbhvXIMSk6eNKxyT3ip9s8BxPURT4L42Km/hQ0hUK8x+2anvY5xxAUtRVlEAq0HGw0m+nSTpVehN8xMAa9QZIEc9fVwtRuOFXSNByH49dzRTmkDCDfXoWi8cpSUJWslABKQVacDfUqgQTE6gVAxWKz2Hoj7evuHCiwzsAi+U6xqOo6/wDqrnZW0u5dzCFgpVAgEmQQICpEhcG4BsYnieOarpuBmxPuQV4QNBCisb1iCknxtx1qVjsY2pxSUrQUZZByjLMJsE6g62KoEG1WuA7VYdt5hw4cq7ttSFyEyolMZrRvTz4JTFyavMX22wRYKUoXngW7tI0InemlZXO18LZuHQrppGJawgyqVuQBy1+2uidu8Op/C4bENjM2hMqTGgVlMkdMpSeU1zvE40vPOLbSEJJzXnd6xMTWn7M9oX8GgAILjJUQAqfS1MK4KMzl++afKMm1JdV5E9x0uL6dyJjNtNvILTeBZStcBKmxKwZB3QB5eddB7I4E4TDttvuAOOLOVBIsSJyp62k9T66lfbAIPyWAWHiJjLB/7U5iKxW18ficS73jgWVA5UhKSAk65UjgrjztWODmtNUv/QOYsb1XqftRcdwrZ2NzYhsOtqVKXVCdVBWdP9oL2pxlXx7aKFsNBCG3AtTiREgKzZl/1jpFTdldscQGwnE4VbyDACwgyqdJkFKj1ET1o8b21dKe7wmFU0VSAcsmRZWVCREjzjlXVO+m/S72OuFddutVuV3b/Go/KCDqGg2F8bhRURxmxAqqwGHIexLVipbS0ouN4ylaYMwcyRaDeRVM+VZjnnNJmdZ4zPGalNY4FIS6gOJEAGSlYEzAUOESLgxI5AVQsdRSRO8qlNtkt3CLZwrodSUKccbypVZRCQ5mOU3gZkietXrbyXMeplZAy4hLjSjoFBSStM8lJFv6wHM1mQ9h/onPrRyP9TnHqod7h/onPrR0/qfpescq5wv9/wB+hqyKPT96+nqWL2GU+yhLSStTTjuZKbqhZSUqCdSLESNIHOlLYI+KYeYcQpa1wfQzKBglM3CUZjGk86rg9h5/iXNfpRpJ/qcoHlSXMfCcjaA2kwFQSVK09JR4TfKIFhrANbpZmqN37fvQj4t4LcWofOUoxN7kmmTXRezHa5oNoC2FoQ02lrvITlUpIAuVKAzaHz8Kq9v9pUqeR8jZt4OgLiVJiwEEiCCDSI8TJz0aP7Hz4OKhr1/0ZnBY3IkpIkEyLwUq5g9QACDyGkU7itqEoKBZJiSdTFwPCbx0HKrXa/aVt5hTQZgnLCzGaxBJVAElWUE9Z51bfBPsVp95511IX3IRkSbiVTvEcYy28fCjkor/ALZR3Bg5yawxlsZrs1t5zCvJdaNxYjgocQRXojYu0BiGG3gCkOJCoPDpVB2s2Sy9hne8SmUoUpKoAKSBIg/ZFT+ww/4DDf3Y9pqXPkjljqqmVYMUsM3C7TVmG7fsgvunRUp9WURWRSkfbetn8IDQGIKz86B6gKyWKM6A+SaiPRG0p1J5feKQhCiomJAvrSghwkQlQPA5THsoKwyhO6Y8CK44QpSiZV+PXRBf460sIUoxlUOQINudNlBn0SIFccSmEkAE6TrzIF/V99ZnthBdQSf+WLRyUutG05aDaBI++fs9VZ/tGCp1OWCe7JjwUsn7L03CvjE52tBA2hh8OgNqZWVExmGZJItc2GnTrT218MyhQGHXnTlBJkGFEGdBYTFqjhtUa34wkGKMpPEz/hA+3n461ZGDXmSvIulEZLWY9eH4/ERS8OgXBsr8aU/3J/H/ANaN1MiYBI4kgCOpPn18rUucL6DoZK6jKkxxHM8gOf7qs+y+PZZdDjrfeI9GCAZMpM71gICh7r1X4cagRAPjJgn1SD5GnWmwmSM6ecR76PHh2+IVlz70jT7O2+w27h3CwlXdtqQ5JbGdRSBnsddRcmAlJmSavsV2swfxeEplyE2yo4EEyrNpAN6w+AW2HUh5xWTOkLjWJvHlxq4cGBS+pXfOHDapgmTcbs9LmeMUGbFBtWn9DcOSdOq+pWYzFhTq1ZcoKs2SRawuQCSTHqrSsbcwwwqWIXIyu5gJHehYMR+jbNOlZJ1KozEkyeJvPOeB40geH2I/y1Ssakk+xLLI4trv3OgYrtUwtRIU4hOV9ObKVKBcKcqgc0gQPREQaYT2qw6l51d4O7dS6ndBLmVru96+6om83rClPQDxyD7qSY6f/j91YsMTnlmbPA7cZQ1hQXniWnQ4pOQ5SmU7s5tEwSLX5CpL3a1hwAb7SltupU4hN0rUpBzAAj0spJg6msFbp/2e6hI6f9nureVGzFklVfv3LHtHjkv4l11AISo2nWwAk9TE+dVyhe2nWit0/wCz3UJHT1o91PTpUTyhbbbDijSOenGit09aPdRiOnrR7q3UDyvUcxOXMcgOXrTRTYnSOJ0HL/1So6fs6c/R0oQLToOBiPGABNcrqjWo6rbLDChJw6pj+M5q5J+k+S9d7xxFRscmXAAB6KB88XgDU/dbgNKadeWUlBJyKIUUkze1xOhI5RTu1HEqcK0ZoKUje13QBYCIFvxrUyxSWW+5ZLPCWKuw3i8MptakLGVadRM+YNS9h7bewjvesKgkZVA3SociKPBpZLbq3sxKSklQUcxBBAQAQbSJKv6sRUQYvCfRuj/Gn/8AXRSywS0zAjgm3rxmk2x29xOKR3asraD6QQNfGT9ldi7CH+D8L/divPgcw6wQ3nSsXGdQIVFyLJEGBbW9uo9Cdhj/AAfhP7hH7IqbM8fLWjuUYY5Flbydi7yDkPVRhI5CjoVIWArgXbzAlzaTrYjMtUCdJiu+1xbtRCdsgnQOpJ8IBNOwdX7Mm4npH3Rz7aWw3GrKgnNlgA3I5EgCk7K2MtxZEZSm8EGT6gemvOtl2sQC6mArIXN3MNRx01EyKb2CMr6+G4Bpp6PA1O+Mnpb8ytcHjsxe1dnllcKKTmGYROh8QDTuyfk3G3VCQlSVBOmaDPqq27XlCsQ1lG7kAvxixMdYmqtwzc8Z+w16eK5xTfmeXmrHN15F4jbOHGKL3xcZDfJM3IgmDbS3ITakdlXkh5YOHL4UhScqRJTcHMJsIAietUsCDe/KK6DsAss7NC8pU444QYMaRAJF4Agx1oM0Y4obeewfD5J58ivy3KvENpCFoZwKgolO8YJBSQep0BHnTbzii6l0YLT5mURMHp1T6qlEE/NAm/4vSgg8h+Px9lQ8z93PR5fqMYTFpQ2pteAzS8p2QIgGIBt82COV6qtv41LiUhLAZCUqERzM6wJvJ86uj4faffS1ONfFnUqTv2UJNiJA46FJIPuGYFsM1Suhc8FxpMz+yXlpdBQ2HFJc7wCCfRUFXAHTXrV8rFvd+t4YIAq0EWBMZjpxAgn1VS9lsdGJzECIRa1wlaFEX4wCfKtkMaj5ZQQkleW+YSACuwBMix6cKZlavoKxJ11MA9gnQFEpUEtnKqRASTEAjhMj11HSOAEq4Jj7T06VoNs4xXxd8BKoC2x3iVEpzBtsKByymRYXOqraVmMA8e8Bm5sZ41ZGbcSB44rJuyQwoZDmG+VG/EER52uIpBVQbWSCTqVKn1Ck02CoRmk20g70DNW2ytostsvIcYS44opKFkAlNlCL3AmDam8ftBtxpCEspQsKJKwACRBsTqRdOvI0PMerTpCWFaNWr6FbmpeHcSDvCRTRojTGrVCYunYoqrW9nHtmhoDFoBWVXVBKgDI0GsQCCOdY1SqQZpWWGtVdDsGTlu6smbTxKEPLS2kFtKlBBMglMwCRIgkQahZz+aqPE1LKwcUQoWCvdVp3p6Ryi3qryZ55RdWe/i4WE1dIrsBiW1LSHAEoneIzEhOpIEmSOUVL2/jMOpALCQkxEARznhIHD1VXtNAYjKACMwEa66j7YotoYlpbQyNoSsG+VMbsH91NhNyknbEZMUYppJCsKCpt4FSUohBJPMFWUCOe95TUHEuoU2iArvQd42ykX04zp9tWTuBWkOtyiMqF5iYFiuB4kyPKqrGIRlQULzKUDmTlIym3Hjx05VuZ3Mzh1UKJ+CbQtqZPfpJMH0SiDMW1468K9H9hf5uwf9w3+yK84YVhJbDiVfKAkKRHzSkievA+Z5V6Q7Dfzdg/7hv9kUD+T6hP/J9C8oUKFLCBXCfhMWU491SSQoEQRqLCu7Vwn4Tx/wAc8NLA6dBVHDfP9CLj75arujOYHB4nEIW6O8cbajMQZCSZi2sWOgqrZxpTmJdcSogZcuhveeNTw28wEkLUEOgnKDZQum4CtRfXpUV3BlorQ62kqKRBmcvGRFri2tHOFyVLYLFk043qe/qO4cIWlS1ulS0jcCjrzFMZeqfX58qW7ggnKChO8JEKJ9h16U3jMMlskKSLROVU68QQYNUwpdCaa1dR1lgKCiVZSBIB4nlVhszavdoyLu3mkcwo2tzqqxCFpSlUJUlVkmJV0kc6W20okWldxCRpzCY4xqeFZJKap7o2F4pJpUaj8usiPS/UV7qT+XWZnMf1V/5azgCBZyUmdMp/A9VNqyEgIJPPd/fUnIx3VlvPyadVGn/LTJMlQ4/NXx/w1UbY2mCCESqRqEke0fj2xCygK3pSniSCYMaRY69KNwNRuqk8BlI9sUceHimnuBLiZNP0K9pIy5iopXOhmI8I0ir5xgAuQhrIWjEJV6VpjdzTrY215VVpT4+RV92lWWIx8qUflIWjIlBUQZtJK5CigRx5DrR5YSTVAYcsZJ2qCwDf8GPkomHLKy+jdqbzadNONVgcT3bYy7xVr4G/rkU9+UVFtWHTkKVqzKVF5EaGfRGUazxqIlxJW2lOgOvMkiT4U6K837iHLt2oeAmY/PV91Jmm2n4URMbxIPXS/SlqTw405MlyR3s0OBwrCcOhxwZlOKNgopKQhXIag3v16UztFGH7pxSElKgQtO/m3SQkpI5XBnp41S5jETYEG/A305aCghMeevLQ8KlcMmvVq2LFkxaFFx3oKaI0YGngKSqqyCtxJFa7s9tHZ6WEt4llRWVEqcQgFYEqtJEfm6TxrJKb6Dlekgcgk/jwpOWGtUVYZ8t2PbUYl9xTc5M6ignXLO7PWIpxGIciDHjxprAv92vMEIVqIPXyqYvagOb5JEnkbiwFrdKjnwzb7l8ONSXYj4LDpDgU6VpRO+pPpAcSnrStsu4dSQGEmQSJKAkqG9BsI0y291RcSrOsqITJ4U0lHQTRx4endgS4pPaiy2y+lWYIVnnKZk8FOW3gDEKEdOetVeLweUIUCCFA7qdRYGD1vHkaeSnnpeedqmbOaT3zefLBWJC/Qi2p5dfOilgTd2LhxTiugywwEoQ4FJlRUgonegpUJPTT116Q7Dfzfg/7hv8AZFeetqtoDgCAgAJTZCgsAxcFYspXMivRHYxEYDCD+wb+1INKy49EF6jcWbmZH6FzQoUKmKQVxL4RcKF43EKKojuxEayP3V22uNdu1xjcR4t/smm4pONtdvyhOaCnpjLv+GZFGys0DOSdAIn1XotqbHU0hS1lRgTdOvTWtD2fdOZUJkhJN/L7prXdsMA3+TnnMozlLwnwCo6cK3xOTud4TF2+5wxWOJ5+urvY2BRiELU67kA6iTEayOojwNZwfdV52e2M2+lSluBGXjIGh6i+tE8su5vIxroiTtTZyWSgNuKUCkwFEWNtI040zs5fyqD1iOVjayk/tDz0L218AhkpCFZkqTm0APDl41AJnx08fHrVmPeBBlkll9iX2p/lTuaZnjmnU/nqUr1k1BwF1k8IPPpyUPbTjQSJ3EnxmR6jQfbQsXSB1AMj7TbpU3hp36FfjMdepK74B4ichvdQsLc851HXjrT2JxBymXm1DkIk35yT10qA3ju7CUqQlWXndJEEW/8AfClPYnvEGG0JB46HnanOLtbfYTrVOn9w16TaOF51E6QNRNRnXSAY/NPtTS1WAAMgAgdSdYomBcz+ar/xo5WoMTBp5VQ5j9ivtMNvqQAhyMpzJneBOgM6A1Ix/ZPFMtd8pqAMpkLSdYAgA1VE0c159y7nrUuxZtdlMV3HxjutzJ3k50ejrMTMxwpWyuy2Lfa75DQUkzBzo4G8yqdaqc1DPXOUu52ldiy2F2dxOKSpbSApKVZScydYm4KuRFDZvZ7FPOOtoQkqaMLGdNjJTxVzBquCuVDMRwrNUu52ldiwZ7P4lWJVhggF1AzEZ02G71j5yaU92axSMQjDlpPeKAUBnTcXP50fNPqqtE6xSoVyNbqfczSuxO2r2exTC2m1tgF0wiVJuZCbwTF1D10e3uzeJwqErdbCUqVlG8k3gngeQN6rik8qMTyrtUu52mPYtNqdksWwyXltAIGWYWk6mBEGTcii/wBksX8X+Md2nJk7z00zl1nXlVXmtQz12qXc7THsWezOyWLea71DaSkzG+n5tj87oab2H2ZxOKQpbSAUg5Sc6dYmIKuoqAFUpu86VuqXc7THsTdl9nsS8t1CEJlqQv5RNrkfnc0moGzlZ3GwpJgqAIGpFuvspKXLkDxqXh1DvGLcT4XPiPaKLHJ6uovLCOnoPbYhLxSNEhIiZ4aC5t0JNej+yX8hwn/Ts/8AxprzltJKMzmZR70BsJCbpNhmzEkmfM16N7I/yHB/9Oz/APGmmZ3cEIwxrIy2oUKFSFYK4v2+cAx2IEgSWj1gJVPt9ldfxW0GmyA44hBOgUoD21wv4SsU2vHOlK0qBSLggjQcqdhipNp9hGeTilJK9/wxOzceGlZpBkQZUKvtt9q0uYN1qWzIcIhV98KtHTNr0rnOIU1lRlkKjfk2Jnha1vGkY5TWb5MkJgWJvMX4aTTORDuB4jJ/EqVKEa1b9ntkofnO4ERe5HC/EVDfwzO7kUdBmzEa9IGlG+y2FfJm0iJuet4oI43Y6WSKRcbYwKGikNrzBQmYAM+X4tVfTvchKkiQZyn1kVedsMKyx3HcJSrvG8y80nKqRYX4AjzmqucscUnuee+GeWba2KEGfH29D161bbA2oy0HQ6yHQ4kJBOqbyY5HqOVUIWqQYFiKvNlJbW06paE5gYESBGUcjrJFBPiINUNhwk4vVtaIuLxiFsBpLYSrNOeASTJ46pEECNDUvEY5o4TDNnD5VpC5ciAsSQb8bkX4QaoUOzB8D6oNO4nGKUlpHBpKkCbWUor8rk12SMYpLejcM5zbe1juPVKychQOCSnKQJJFvCL8YpvD6n9FX/jScXtVbjuZUkwkcD6Kcoi3SnGlSpRiJSq3mmtUrxV6GPHWZP1IVIeUREU5QIqM9ES2SRJo6E0K44NJinBJAvzpqgFVhw+pRA4cPx6xSEKJIAib/bSCqjb1B9mtccSQg8x6uVNOEjje/wBtOfGvGmHVyaxWcImjohQiiOCUqAedIw6yZ9v3fjlTtFXHChPDWKkbOWe8w5vMnQSfSOgAPsqMKklvOtlIJCjaRwufD20eNKxWX5Re3P5QrplHX0Rr1r0r2T/kOE/6dn9hNeZ9qNlLykleciBmmZ3ReSTXpjsp/IsJ/wBO1+wmmZ/kRPg/ySLWhQoVKVnGvhF2+hONcSoElISkeofeTXPtp41Ksyki551c/Cer+EsSP6w/ZFZeBCp5W8ZFGtjWJDx6eqlFZ6eqjaatTnd1x1EQzyFApnXnUru6GSus4ZbZUonJaI48TceyncbtFbmUOESiRERrc28Yqbg8NAz33tBw3bH21G24gZgdDlB8bkez2UcJanTF5FpWpEIuEmYFvx6qlKx7jNkkZVXII6Rx/GlQ0Kq/2BgXM7bgbQoAyM5MHUaAEkTxiLUyUYR3FwnOaKnDxFjb7R+6pie6gZkmQhwEgi6lH5M+QqZ2hbcz5u6QmJ3UE6TOhSknxg1TsOgjX7D91NjKORbiJQnidxJDjbRUClBjKkEEgmQBJiwve88abKTEA3gjXr+4CpGFwi3D8mAogSSbJA6kmBV9tYOpw7aQ20mEBJUgqkxAM7oF4PG+aglOEdkHGGSfxSMw+4pQSj5NIGiggJUeF1C58DScRi1qTlKWh1S0lKv1hemVvXhQ1/Hr9tWmzcB3jazlUooiFpIACYPpgzxj7b1miHUPmZOjK8YleXIEoIiM3dJz/raz1o2cQtKcoQg9VNJKvWRNBp5SboUpM6wSPZTnx1z6Vz9c++ieBC/FPzGcO+tAO4hX6TYV7RUvY+HcWtYHdCUqV8qgZbXhMgwTNvCmvjjv0i/11e+r/A4pnK0lbjneFKiolxwInfyhcKm+56I53vQTw0g8fEOTKVGGdBcd+StIKSgFJ09FER4HxqI4+4FhwpSI+b3YCOOqYifdWzQ7gzBGIcMk2U45YDNlNiDfdOvLS9VW3FsFlvu3FKXMrBUtQ01hRPHiI89aCEN6aDnl22M/icYpakqIbEXhKEgG87wGvnTmLcccA+TSmDO40Ek8LkC4oLbTAgzOotb744XpwYtz6VyP0zzPWm8lPoL58o9RGIddWnL3aE9UtBKrdQKBddyZO7RpGbuhm8c0TNtaWcY5f5Vzj889OtaDAOYfukd6+53kHPC3NVE5YvEpAuOM8aGWKkFHPbozrLzqU5e7QdbloFV/6xHWiwbjqBHdIXeZW1mPrI0rUPfFjIRiVAw5ErdyybtGb2Toec3ml4ReGhGZ85styVvZZhGbPlIOveZQmJhM0Oj0YfN9TL4FLyc3ySV5vz2pj9G1tad2fuOt95ugKBOYEZUzIixV79K0HZ/Et5V9+7/zURLjwVknfgIMejpN9elafs92Tw2MfW6orWy2lCMilLzd7GZYWSc27IEAwTNFUYN2heqWRKjBbYdacdecC1KJKcloChABnSOlq9I9nW8uFw6dYZbE+CBXOO23YnCpwy3mGw0tsTuk5VCQCCCTBg6iK6Xsb+Ts/wB2j9kUOWSlBUbii4zaZMoUKFTlB5y+E8fwnif0k/sprKLAIVe4g9NfbcVrfhPH8J4n9JP7KazCGQoEA73HkRNqPyCEtvkeYvR97UhGCpQwdcYRC7QCyal/E6HxI1xo4rEBDbeYm+ZQEXIsJHC5SR/hqvdxHeLlVhpbgKWvBrW6EA8LTokcftJ9dS8TsEgSlcq5EWNNhpj16sRkU5vbohrYeyziMS0wi+dYHSOJPSJruaVM4dPdMJFoBUYzKPNR59NAIFcd+D/GoZxzS1zEKSOYUpJSPOYHnVp+Wmt8KgKB3cyFEW4ETaL8zS8vzB4vlNpi9pIU4GnWu8QrXdkDzF0EahVcv7Y7KGFxakoMoWAtB5pPPqDIPUGtC3tzD5kKUsEjLO65IgCSLniIjlx4VQ9utpJexCMkkIaSNIuSVexQrIPcKa2OkdhsCzhsEy67kLz47xIURZJskgH5xHHgDA4zJ2ntjcUtKkqgxE2nlPA+NYvG9pkFnBWVuMJbVAGUlIynjeCJg29dRldo2SVz3hQSIHdtSACTHXhQBUTu3ezWnsIMWhCW3UFPeBMZVBRy5t22YGAY1kcjWP2S5uL9D/EmTEXirzbPapDmEdZCVSrVRCQDLgWbAngDWRZxhSkpE73pWH2eVNhsBNFvsDE5Vn0riBlTm1PEaesHwpvAYYOOZSqBe8DytP2DymoGExhRJTmBI4W5VKw20si86cwJP2HWqYy6kc8XTYsNmtAYhKSQQFEEkQnQ3IUJEa3vanse2Bi8sW7xFiAM3o6gGL8ec8KrBtLez3zSSTYzMTINjaRFIXtAlee+cEEEQLjSALCIEDpRbXdgPUlSXmWnaFAD+7plSZsM1pmxv42sBSdstwGhYKCACAlSdAIJzASTfzBqtxOPzqlUm0CAAI6AQBxp3G7T7yJJMAZbQAL2CRYDwrU0q3BcZNS26jFavFIR8Qk4cIOVICyEJKiT6QM94rMAoxAEE3MVkQ8DpU0bTe7ot5lFu27MgbxIgEW4XEVuRptbg4YyqWxbYDCJ7guHDDKG3JeW5AKoKUlCCYMEoFgbjmRSuzuHzIBOGQtCXCXHFkJGUJBgKUQLQSReQq441UYbabqULQlSwghQUmZTBj5pkc70ezdqOtn5JSxOoBsRB1TcHzFA6p7/AHHKMk1t5ehadl8OpYWEYZLxlO8uMqPSi6rSTBg65Ypex2wcU7kwyHkSvckZUIzWUlZISALCTYg9aqcFj3GjmaUtJt6KonxjXzpDW0HErK0lSXCSZScpk3OkR4UTablv19wFGXw7dPYvkNA491PxcOglY7psgAWN810gp4nQEGrVntSvAYhQDLYSpCS40hQyhV4IKLBWUpB1mATrWRex7hdLhUoOG5UDCpiJkR++nMVjy4c70qWALzcjqYvrrQtRk6fY1cyMW11s0/aTt2vFt90lHdoN1XkmLi8C08I1rt+yP4hn+7R+yK5D8H3YpOKKX3ErDAOird4RwEXyzx8q7O2gAAAQAIAGgFIz6FUYj8HMbc5+YqhQoVOUnN+13wZKxeJW+jEJRnglKkEwQIsQRa1c07U9mFYN5TK1Be6DITAM9CfGvSdRcXs5p2O9abcjTOgKjwkUcJJPcDIpSVJ0eX2mALFCSPKfXBpD7ImyQByt+DXpv/Z/Cf0Vj6pHuov9ncJ/RcP9Sj3UzmQu6A5c6rUefMD3ChJQ2FcQQmPETw9n205isW22k5A2FHgjLeOccL139PZ7CAyMLhwefdI91Pfkhj6Br6tPupbcbGfFVWeX8PiyhwLgGZmCLyZ586uHtptxIknkbfjyr0R+SGPoGvq0+6jGyWPoWvq0+6tlOMndGQU4qrPLCU88pm5vxN6nuYhDhl0b356VCT1UDYnqI6zXpj8ksfQtfVp91D8ksfQtfVp91G8kX1QEcc49JHmFRbT6ElXArKYHgkanxMdKiNsCSVKkm85h5/fXqn8ksfQtfVp91OowTYEBtAHIJEeys5kEtkbpm3vI8qYd7KCk5VIJmCRY8weB06WFrUstN673hmT7a9U/FUfmJ/VFD4qj8xP6orNcP4mqM/5Hk15GY/NA4CRUd5xKSRGpI+2vXC8C2RBbQRyKQfury7tbAo+MPDgHXI6bxrpST6KgscJLq7KovBvUWn7aMOhG9E2n1088yJM340HWARJ8PVFDYzSMh4CFxYyaHf5oXAifZSlNiw4aU4GBYcACa7UzNKGfjGeVRpAoDEZybeiLx4xSm2xEcJn1UkNi8WkXrlJnaUEgAEREg3uL04jHOHK2Sch6CPZXp8dncM7hg0tlvKtsJOVISqCBopIBB6iqMfBPsz6Fz693/NXOVgpV1PPQx7idwHdVYwPKjXjltyEHUkGBw9VehP8AdPsz6Ff1zn+ah/un2Z9C59c7/mrNQWx58OMW0SUG9uA91AYxaIWk70ZtOdegv902zPoXPr3f81GPgn2Z9C59c5/mrdR2x59RjHLOSSsk8OPDhUnZzrmIUBGZalZQIiZFh46AV3sfBXs23yS7f2zn+apGz/g32ey4hxtpYUhQWn5VZGYXBgqg12qnZjSao02zsMG2m2wAMiEpgaWEVIoUKA4//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87045" name="Picture 5" descr="C:\Users\pbarreto\Desktop\ArduinoUno_r2_front450px.jpg"/>
          <p:cNvPicPr>
            <a:picLocks noChangeAspect="1" noChangeArrowheads="1"/>
          </p:cNvPicPr>
          <p:nvPr/>
        </p:nvPicPr>
        <p:blipFill>
          <a:blip r:embed="rId3" cstate="print"/>
          <a:srcRect/>
          <a:stretch>
            <a:fillRect/>
          </a:stretch>
        </p:blipFill>
        <p:spPr bwMode="auto">
          <a:xfrm>
            <a:off x="137676" y="3212976"/>
            <a:ext cx="3879220" cy="2716354"/>
          </a:xfrm>
          <a:prstGeom prst="rect">
            <a:avLst/>
          </a:prstGeom>
          <a:noFill/>
        </p:spPr>
      </p:pic>
      <p:sp>
        <p:nvSpPr>
          <p:cNvPr id="9" name="Elipse 8"/>
          <p:cNvSpPr/>
          <p:nvPr/>
        </p:nvSpPr>
        <p:spPr>
          <a:xfrm flipH="1">
            <a:off x="3069144" y="4312246"/>
            <a:ext cx="504056" cy="504056"/>
          </a:xfrm>
          <a:prstGeom prst="ellipse">
            <a:avLst/>
          </a:prstGeom>
          <a:noFill/>
          <a:ln w="349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2" descr="D:\Arduino\ArduinoUno_R3_Front.jpg"/>
          <p:cNvPicPr>
            <a:picLocks noChangeAspect="1" noChangeArrowheads="1"/>
          </p:cNvPicPr>
          <p:nvPr/>
        </p:nvPicPr>
        <p:blipFill>
          <a:blip r:embed="rId4" cstate="print"/>
          <a:srcRect/>
          <a:stretch>
            <a:fillRect/>
          </a:stretch>
        </p:blipFill>
        <p:spPr bwMode="auto">
          <a:xfrm>
            <a:off x="4280155" y="3171892"/>
            <a:ext cx="4387621" cy="2798896"/>
          </a:xfrm>
          <a:prstGeom prst="rect">
            <a:avLst/>
          </a:prstGeom>
          <a:noFill/>
          <a:ln w="9525">
            <a:noFill/>
            <a:miter lim="800000"/>
            <a:headEnd/>
            <a:tailEnd/>
          </a:ln>
        </p:spPr>
      </p:pic>
      <p:sp>
        <p:nvSpPr>
          <p:cNvPr id="11" name="Elipse 10"/>
          <p:cNvSpPr/>
          <p:nvPr/>
        </p:nvSpPr>
        <p:spPr>
          <a:xfrm flipH="1">
            <a:off x="4866572" y="3139258"/>
            <a:ext cx="504056" cy="504056"/>
          </a:xfrm>
          <a:prstGeom prst="ellipse">
            <a:avLst/>
          </a:prstGeom>
          <a:noFill/>
          <a:ln w="3492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p:cNvSpPr txBox="1"/>
          <p:nvPr/>
        </p:nvSpPr>
        <p:spPr>
          <a:xfrm>
            <a:off x="1809728" y="6072206"/>
            <a:ext cx="802592" cy="369332"/>
          </a:xfrm>
          <a:prstGeom prst="rect">
            <a:avLst/>
          </a:prstGeom>
          <a:noFill/>
        </p:spPr>
        <p:txBody>
          <a:bodyPr wrap="none" rtlCol="0">
            <a:spAutoFit/>
          </a:bodyPr>
          <a:lstStyle/>
          <a:p>
            <a:r>
              <a:rPr lang="pt-BR" dirty="0" err="1"/>
              <a:t>Rev</a:t>
            </a:r>
            <a:r>
              <a:rPr lang="pt-BR" dirty="0"/>
              <a:t> 2 </a:t>
            </a:r>
          </a:p>
        </p:txBody>
      </p:sp>
      <p:sp>
        <p:nvSpPr>
          <p:cNvPr id="14" name="CaixaDeTexto 13"/>
          <p:cNvSpPr txBox="1"/>
          <p:nvPr/>
        </p:nvSpPr>
        <p:spPr>
          <a:xfrm>
            <a:off x="6293548" y="6072206"/>
            <a:ext cx="744884" cy="369332"/>
          </a:xfrm>
          <a:prstGeom prst="rect">
            <a:avLst/>
          </a:prstGeom>
          <a:noFill/>
        </p:spPr>
        <p:txBody>
          <a:bodyPr wrap="none" rtlCol="0">
            <a:spAutoFit/>
          </a:bodyPr>
          <a:lstStyle/>
          <a:p>
            <a:r>
              <a:rPr lang="pt-BR" dirty="0" err="1"/>
              <a:t>Rev</a:t>
            </a:r>
            <a:r>
              <a:rPr lang="pt-BR" dirty="0"/>
              <a:t> 3</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1" y="1"/>
            <a:ext cx="7329263" cy="707886"/>
          </a:xfrm>
          <a:prstGeom prst="rect">
            <a:avLst/>
          </a:prstGeom>
          <a:noFill/>
        </p:spPr>
        <p:txBody>
          <a:bodyPr wrap="square">
            <a:spAutoFit/>
          </a:bodyPr>
          <a:lstStyle/>
          <a:p>
            <a:pPr>
              <a:defRPr/>
            </a:pPr>
            <a:r>
              <a:rPr lang="pt-BR" sz="4000" b="1" dirty="0">
                <a:solidFill>
                  <a:schemeClr val="accent1"/>
                </a:solidFill>
                <a:latin typeface="Calibri" pitchFamily="34" charset="0"/>
              </a:rPr>
              <a:t>Arduino - Processador</a:t>
            </a:r>
          </a:p>
        </p:txBody>
      </p:sp>
      <p:pic>
        <p:nvPicPr>
          <p:cNvPr id="5"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
        <p:nvSpPr>
          <p:cNvPr id="6" name="Retângulo 5"/>
          <p:cNvSpPr/>
          <p:nvPr/>
        </p:nvSpPr>
        <p:spPr>
          <a:xfrm>
            <a:off x="560512" y="822191"/>
            <a:ext cx="8064896" cy="2246769"/>
          </a:xfrm>
          <a:prstGeom prst="rect">
            <a:avLst/>
          </a:prstGeom>
        </p:spPr>
        <p:txBody>
          <a:bodyPr wrap="square">
            <a:spAutoFit/>
          </a:bodyPr>
          <a:lstStyle/>
          <a:p>
            <a:pPr algn="just"/>
            <a:r>
              <a:rPr lang="pt-BR" sz="2800" dirty="0"/>
              <a:t>É onde tudo acontece, é o cérebro desta placa, é ai que fica gravado o código desenvolvido e que será executado, mas note que quando se grava um código o anterior é descartado,  sempre fica apenas o último código gravado.</a:t>
            </a:r>
          </a:p>
        </p:txBody>
      </p:sp>
      <p:sp>
        <p:nvSpPr>
          <p:cNvPr id="87042" name="AutoShape 2" descr="Resultado de imagem para arduino rev2"/>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87044" name="AutoShape 4" descr="data:image/jpeg;base64,/9j/4AAQSkZJRgABAQAAAQABAAD/2wCEAAkGBxQTEhQUExQWFhQXGBsYGRgYGB4cGBwaHh4dHRsgHBocHyggIBwnHRwYITEiJSkrLi4uGh8zODMsNygtLisBCgoKDg0OGxAQGzQlICQ0LCw0NC81NCwsLCwsLC8sNCwsLCwsLDQsLywsLCwsLCwsLCwsLCwsLCwsLCwsLCwsLP/AABEIALwBDAMBIgACEQEDEQH/xAAcAAAABwEBAAAAAAAAAAAAAAAAAQIDBAUGBwj/xABQEAABAwIDBQQECQYLCAIDAAABAgMRACEEEjEFIkFRYQYTcYEykbHRBxQjQlOTocHwFVJykrLhJTM0NVRiY3OC0uIWFyRDdKLC8bPyo9Pj/8QAGQEAAwEBAQAAAAAAAAAAAAAAAgMEAQAF/8QALxEAAgIBAgQEBgICAwAAAAAAAAECEQMSIQQTMVEUQWFxIjKBscHwUqEz4QUjkf/aAAwDAQACEQMRAD8A7jQoUK44FcV7Y4h9/aDjKSSrOUIGaAABMaxzrtVcL7UvKTtN5SCkK70gFdkiU5SSeUGquFXxP2IuN+Ve5XubOxSUqUUkBCEuKlRkJWSBadbEkagCn1bBxeYpJRbNJ72UgpKUqBINlAqTbrVl/wAeEqRLSwkqacM5iTkUSFqN7BSr2uQONM4fbGJUgvhWGQhSilQJUnfWpJKjBkE5AddEmqdUvKiPlw6OzMOYpYJSToY9Ixa3OkfGldfWffVjjNgPBb38WS2kuLyKkAG8X+dEmOQJphGxnS6WQAXAgLyzcgpCoTzOUzHQ8qoUoEsoTT6Ec4tV7nSdT1610nsj2BS9h0PYlxzM4nMlCFQEpN0ySCSYv58a5liWcilIJBIlJIMixIMHiK6j2G+EBruG8O+Fh1tOUFKCsKSkWMJvMdOFT8S5KNwK+EhjlKp9Sm7R9j1YV0Q6osKBIJjPmEbvLjOaNAbc6XHYFSZhS8wB3VHWBMWiDFX/AG27Yd+6hpDDobSDBKCFlZ0ITysR5nlFZjEY4oJUpDmZQITKFC5ESZA0mYGpipdea0/36lfI4dXRVoxSuuoEyePnQcxt/TT13zPtp3CpxGUspQ4EuqTultQkpkiJGutZdxs5pi039dUZsrT2FcPw8ZJ6jRjGj88frn30TmNuYWkj9M++s7i0EkkcVE+VHjLk5eQ9gpPPkUeDxGhOO5LTp+effR/HjA30/WGPbWdfEpSBqER5yaMeglJ9IZp+yK7nyO8HiNAnG/nLTreHOHroKx9zC0xNt8zHW+tZ5lMNkHXMD5QaQwIC54i3rrufM7wmI0Xx3XfT03z76MY3+0T+uZ9tZzDiFknSCB4xRtIPeJPAESK7nzN8JiL048leXNAiQrMYOk3mJvTnxzX5RPks++qXEuOFKUKUShGYpTwTmIKo8YE0xh7FebikgePCteaZi4XEaE43+0T+uffQ+OD6RP6599Z1gQuTpH3UhKDmSeAIkfurOfM7wmM0nx0R6aZ/SOnrovjusuJn9I++s9iGybi1z+6lYwZiSm2nsrefM7wmIvhjRf5RP6x99EcePpE/rH31RPiQkA3yAedAeglPEZp89K7nzO8JiL5OOFt8frH31Z7G20tpxDjbwStPGTlPQgnQ2BrH4dBCCk3Vmnyjn+NadwbREyNYiOhrHmmzvC4kepuze0/jOGafKcpWmSnkQSD9oqzrOfB5/N2Gn80/tKrR1NNVJoog24psFChQoQgVwftpu4985QqHZhWhsNRy867xXCO3jU458DUr+4VVwnzP2PP/AOQlphH3/DIyu0z+ZSkhCc5UVQLKK05VSPIHxAqAnHEMFju0ZSrNmM58wm8+BI00NajBdikjDJefKhMEnMRAIBAAHLieZsLVVL2DhmcQhOJfWnDuJUpK0qk20vlP48KesuK6X7Qt4culSfn/AFYw12ieSpahllxQUu1lQkoAM/Nyk2tc01+W19424ENhxuIUBdUJCBm52HSktbOwxeWO+WpkSQQsSQBa8a+VVm2MMhK19ytSm0m0mTEcYooTxydJGZMeSCtsCGFKISgFSjYAXJP4NS2C4lgpbJStb6WzFlERZM8N6q1TxSUlJggAg+VPuqUrDcSovjxkpt5zW8Q3oYPBpc1d9yFitpvtKWhSlApkEkyRa8HhaNNetFjcS+w7kWVBQhQlUxOhsTB+2q107ygQZvM6+dG6CFgKzExxnTTjwrzT2die666nJmKodRmTvaiJ0BtfnyqdhMKvKtpxveSVDNmEpO4dQkzEc9CqqUIIKQrNdJKZ0iJtPCrDZSczazlSYB3rFWggxlUq2nAX6U2DdCsqTLTsozn7y2gQokC0b0j0F2NrC5i1RNmI33MuH77knKTl3uQE6Wp7Yr6FuNNpaSFqKEDeABVJEkqChlOa4AGgIFLXsXEIdca9E/Oyr3YzDLflJHUU7VFN6tiZwk6070R1sEYlYDEqy2ayzCigXyi0SZjhNFi8NDzQOHUmUCWhOZV1afOHneB50zhluOOiF769ySqLREFXKBFJeecCwSo50boM3EToeVz66Yo716CNbSvysf2hhinuJw5bJKt0zK7ptvb3TztUjtI3KEK7hbW8RKkBHAWAFyOp+yoWMxMqTkUrKgJKZmQrKkrIm43wTQxuIzJQkKURGZYJP8ZJk3/q5a1Y+hjzKmh3aT7amUZWQmbBVgcycuYWElMHjNz0pAxrPcZO538sZ7XPPSev2aVCUTABJgTA4CdYHkKTloliVAPO7sZCambRxCHCSloIOYkFNhlvAKdJ0uI8KbbazKA4kgeurx/sqtJWC63KQCPS3pWWxEpt8okpv46V0tKe50ZTa2IeLebOGTlZyqUcubdjMkIzEWzacJjeNIZeR3B+REgZFLJEkqz5CLSCDcwZOUcKmYjYBQlzO8kJaIJBS5EqVkJTu3GZMSNctOq7LujvUpWlSUKbSuMwGZZAFiL5QoEnkrxoKhXUbqyX0KnZ+NQhC0qZSpRCsqiJMkQJnh4QfGhsdwCU90hajKsygDCUpJMSIm03tQTs494tBIGTOVHoiZj1Wq5b7IvWyLTJAJgkEJUDJ0umDFtbjga2SguvmDCWR9PIoWcSlKnD3aSFeiFXCRmmPVaRen8MhLuI3GMwUIS3JABCQJJEWEEk2qdjey7rZAltRJULLSNI/OIveY1EXpOydmHv2E5jDgzAouqBmkAcSFIIjQwOdbUWm0ZqmmkwnmcmKaScPBRlBaTcLMkykmc0giJmYqT2qIK24aKN30iAM8hKrZRG6CBxuTTG1Wf+KKZc9JPpgpXvQTuxumSTAFuE6md2xw5RiE51rcJQLrKc0SQmyZAEAHrJNprYxSlH2BnNuMvc7V8Hv83Yb9A/tGtFWf7Afzfhv0PvNaCvOyfO/c9TF8i9kY7afapKHFp7wJymImI8eM1EHawGT3oganMfLhWQ7Y/y3Ea+ny6D91UhMCL6ilFFI6W32sSbB5PkVH/xrFbawZeeUvOglRJkm/ibVXNuRzBn8GpPegGxJ5jjWxnKO6AnijNU0XmMxJcaQh0tqLYCZvIAAAGgGoqu2ns1DwQJSMqVJGsSYlXX99QlLlVyNaV8YIsJuOPLWhTadhOKapjOF2CEEDvE6RGsn1c6zPa1QbflsjKbiBAIPMDwrVOOE5j5HwrH9qAQtEjdyJHr6U7DOWsVlxx0BLwzgSglO64kKTEGx9nn1o321tKyqBSrdUPakgioy3XmwlKswEDJu8OGvlRYxxwqBdzlUD0xBy6JKelVRnJ7PoSywwW8eoSklx5AKozquo9VQSedW/a/ZBZcbV3veBYgExMC17XAteqfDt5lpFiTYTpJURfpVltvZTjS0l1ZdBBgze3C5MC/CucY6kGpT0N+2/YmdpthllllZd7xEd3HFIiYT4cqzzDJSTBtEgjxA9dyK0OM2WtnunHVB1EhGS8JkaATpaOGlVJIO8AQmCR0GcV2KKruZmbvfYsdlbAdefQygpC1IDgJJAAy5xcCQqI8+NaFrsu4gFxxwKMcHFpVJIF1FJnWL1nHceoqT3Tq1ZUwneOZMiCBpu6WqbtDaD4ztd89lCR88Zpgap1CfxNLza9qdBYVDfa6GsT3LbhSphWZJIs9bQ6fJ00rFYc/8hen03/86ioJMyFkm5KhJUTz6e2t3srZOGwWGTisUnO4sApQQDEiQAk2zRck6e2i1Fb7sklFy2WyMb8Yw30C/rv9FF8Zw/8AR1/Xf6K2jfbvDuHI9hobNuC4HVOUfZTe1uwqXVtuYNQ7l0ybyEDXMOJT01B+zlNJ/GmvqLeNtXjaf0RjjicP/R1/Xf6KHxnD/wBHV9d/orfP43B7OIZZZ75+wMQVSdAVQbn81IoYXa+Fx6jh8Th+6dMhM+lPIKgFKuhEeys5nnpde/4C5flqV+35MEnF4cXGHXa/8d/oqavtEDmlLxzCFTiVXHXc0pPazDPIxBadUVlACUGACpB9GwFzePEUTbPdlxDeTO0jOtagFGUqTKUAyAASBOpg6AxTai0n+RalJNr8IU72hCgoKS8QoQoHEqII5HdvRJ28kEwh25k/8Qq5gCTu8kpHkKZaxr5aW4FiGyhMZUzvBYHzeQV66nYxnEt4hDCnEyspSlQSnKcxSmfRmxTB/RNdpitvyzdcmrv+kRHNsNqX3imnFLiMxfJMREXTpFoo2tsIBJS04CoAEjEKkgaTu30p/DvOwVuPpbQFlIJbCipQOY5UhOgzSSYG8B0o38IFFCFlCu8EsvoGUKIlOVYgcRlMgEEAzBJPVHzX3M1S8n/SIrm0WVekwtVybvq1Op9HUwJ8KUdqMyD3C5Ayg9+qwAiBCdI9tVJTRU7lx/WxHNl+pFqMbh5n4sqf79X+WlbTlxKX53SSgJU6XHAReTmuEmfbRbOwSChJMFSlKSAfRSEgEk8yc32aXESsXs9HdqUkAKSAd2wIJAII5yR++RU7zQWRQRUsE3ic3Xf92O2dgv5vw36H3mtBWU+DXaLbmBaQlQK2xlWniDJI8o41q68/Kqm/c9HC08ca7I4r20SRjsR1UOP9VP2VRrVf760PbhI+Ova6p8PQTWdjwpRSHH4mnsORJknkOVMIHC81JYjNltOgvYkxryHXrWGhOtpBg69NKWdLkffSX241PIwfLXr7qQpelYcONJBF+PrrJdqlS4AQAAnLI6KUL+qtYxr9/wCPxpWQ7Sk98CeIJPmpdOw/OKy/KNO4hTiAVbxR6ISCIjib30+2j2riluOStQUQnKCARYQRY+NMspAaM3GbhvXIMSk6eNKxyT3ip9s8BxPURT4L42Km/hQ0hUK8x+2anvY5xxAUtRVlEAq0HGw0m+nSTpVehN8xMAa9QZIEc9fVwtRuOFXSNByH49dzRTmkDCDfXoWi8cpSUJWslABKQVacDfUqgQTE6gVAxWKz2Hoj7evuHCiwzsAi+U6xqOo6/wDqrnZW0u5dzCFgpVAgEmQQICpEhcG4BsYnieOarpuBmxPuQV4QNBCisb1iCknxtx1qVjsY2pxSUrQUZZByjLMJsE6g62KoEG1WuA7VYdt5hw4cq7ttSFyEyolMZrRvTz4JTFyavMX22wRYKUoXngW7tI0InemlZXO18LZuHQrppGJawgyqVuQBy1+2uidu8Op/C4bENjM2hMqTGgVlMkdMpSeU1zvE40vPOLbSEJJzXnd6xMTWn7M9oX8GgAILjJUQAqfS1MK4KMzl++afKMm1JdV5E9x0uL6dyJjNtNvILTeBZStcBKmxKwZB3QB5eddB7I4E4TDttvuAOOLOVBIsSJyp62k9T66lfbAIPyWAWHiJjLB/7U5iKxW18ficS73jgWVA5UhKSAk65UjgrjztWODmtNUv/QOYsb1XqftRcdwrZ2NzYhsOtqVKXVCdVBWdP9oL2pxlXx7aKFsNBCG3AtTiREgKzZl/1jpFTdldscQGwnE4VbyDACwgyqdJkFKj1ET1o8b21dKe7wmFU0VSAcsmRZWVCREjzjlXVO+m/S72OuFddutVuV3b/Go/KCDqGg2F8bhRURxmxAqqwGHIexLVipbS0ouN4ylaYMwcyRaDeRVM+VZjnnNJmdZ4zPGalNY4FIS6gOJEAGSlYEzAUOESLgxI5AVQsdRSRO8qlNtkt3CLZwrodSUKccbypVZRCQ5mOU3gZkietXrbyXMeplZAy4hLjSjoFBSStM8lJFv6wHM1mQ9h/onPrRyP9TnHqod7h/onPrR0/qfpescq5wv9/wB+hqyKPT96+nqWL2GU+yhLSStTTjuZKbqhZSUqCdSLESNIHOlLYI+KYeYcQpa1wfQzKBglM3CUZjGk86rg9h5/iXNfpRpJ/qcoHlSXMfCcjaA2kwFQSVK09JR4TfKIFhrANbpZmqN37fvQj4t4LcWofOUoxN7kmmTXRezHa5oNoC2FoQ02lrvITlUpIAuVKAzaHz8Kq9v9pUqeR8jZt4OgLiVJiwEEiCCDSI8TJz0aP7Hz4OKhr1/0ZnBY3IkpIkEyLwUq5g9QACDyGkU7itqEoKBZJiSdTFwPCbx0HKrXa/aVt5hTQZgnLCzGaxBJVAElWUE9Z51bfBPsVp95511IX3IRkSbiVTvEcYy28fCjkor/ALZR3Bg5yawxlsZrs1t5zCvJdaNxYjgocQRXojYu0BiGG3gCkOJCoPDpVB2s2Sy9hne8SmUoUpKoAKSBIg/ZFT+ww/4DDf3Y9pqXPkjljqqmVYMUsM3C7TVmG7fsgvunRUp9WURWRSkfbetn8IDQGIKz86B6gKyWKM6A+SaiPRG0p1J5feKQhCiomJAvrSghwkQlQPA5THsoKwyhO6Y8CK44QpSiZV+PXRBf460sIUoxlUOQINudNlBn0SIFccSmEkAE6TrzIF/V99ZnthBdQSf+WLRyUutG05aDaBI++fs9VZ/tGCp1OWCe7JjwUsn7L03CvjE52tBA2hh8OgNqZWVExmGZJItc2GnTrT218MyhQGHXnTlBJkGFEGdBYTFqjhtUa34wkGKMpPEz/hA+3n461ZGDXmSvIulEZLWY9eH4/ERS8OgXBsr8aU/3J/H/ANaN1MiYBI4kgCOpPn18rUucL6DoZK6jKkxxHM8gOf7qs+y+PZZdDjrfeI9GCAZMpM71gICh7r1X4cagRAPjJgn1SD5GnWmwmSM6ecR76PHh2+IVlz70jT7O2+w27h3CwlXdtqQ5JbGdRSBnsddRcmAlJmSavsV2swfxeEplyE2yo4EEyrNpAN6w+AW2HUh5xWTOkLjWJvHlxq4cGBS+pXfOHDapgmTcbs9LmeMUGbFBtWn9DcOSdOq+pWYzFhTq1ZcoKs2SRawuQCSTHqrSsbcwwwqWIXIyu5gJHehYMR+jbNOlZJ1KozEkyeJvPOeB40geH2I/y1Ssakk+xLLI4trv3OgYrtUwtRIU4hOV9ObKVKBcKcqgc0gQPREQaYT2qw6l51d4O7dS6ndBLmVru96+6om83rClPQDxyD7qSY6f/j91YsMTnlmbPA7cZQ1hQXniWnQ4pOQ5SmU7s5tEwSLX5CpL3a1hwAb7SltupU4hN0rUpBzAAj0spJg6msFbp/2e6hI6f9nureVGzFklVfv3LHtHjkv4l11AISo2nWwAk9TE+dVyhe2nWit0/wCz3UJHT1o91PTpUTyhbbbDijSOenGit09aPdRiOnrR7q3UDyvUcxOXMcgOXrTRTYnSOJ0HL/1So6fs6c/R0oQLToOBiPGABNcrqjWo6rbLDChJw6pj+M5q5J+k+S9d7xxFRscmXAAB6KB88XgDU/dbgNKadeWUlBJyKIUUkze1xOhI5RTu1HEqcK0ZoKUje13QBYCIFvxrUyxSWW+5ZLPCWKuw3i8MptakLGVadRM+YNS9h7bewjvesKgkZVA3SociKPBpZLbq3sxKSklQUcxBBAQAQbSJKv6sRUQYvCfRuj/Gn/8AXRSywS0zAjgm3rxmk2x29xOKR3asraD6QQNfGT9ldi7CH+D8L/divPgcw6wQ3nSsXGdQIVFyLJEGBbW9uo9Cdhj/AAfhP7hH7IqbM8fLWjuUYY5Flbydi7yDkPVRhI5CjoVIWArgXbzAlzaTrYjMtUCdJiu+1xbtRCdsgnQOpJ8IBNOwdX7Mm4npH3Rz7aWw3GrKgnNlgA3I5EgCk7K2MtxZEZSm8EGT6gemvOtl2sQC6mArIXN3MNRx01EyKb2CMr6+G4Bpp6PA1O+Mnpb8ytcHjsxe1dnllcKKTmGYROh8QDTuyfk3G3VCQlSVBOmaDPqq27XlCsQ1lG7kAvxixMdYmqtwzc8Z+w16eK5xTfmeXmrHN15F4jbOHGKL3xcZDfJM3IgmDbS3ITakdlXkh5YOHL4UhScqRJTcHMJsIAietUsCDe/KK6DsAss7NC8pU444QYMaRAJF4Agx1oM0Y4obeewfD5J58ivy3KvENpCFoZwKgolO8YJBSQep0BHnTbzii6l0YLT5mURMHp1T6qlEE/NAm/4vSgg8h+Px9lQ8z93PR5fqMYTFpQ2pteAzS8p2QIgGIBt82COV6qtv41LiUhLAZCUqERzM6wJvJ86uj4faffS1ONfFnUqTv2UJNiJA46FJIPuGYFsM1Suhc8FxpMz+yXlpdBQ2HFJc7wCCfRUFXAHTXrV8rFvd+t4YIAq0EWBMZjpxAgn1VS9lsdGJzECIRa1wlaFEX4wCfKtkMaj5ZQQkleW+YSACuwBMix6cKZlavoKxJ11MA9gnQFEpUEtnKqRASTEAjhMj11HSOAEq4Jj7T06VoNs4xXxd8BKoC2x3iVEpzBtsKByymRYXOqraVmMA8e8Bm5sZ41ZGbcSB44rJuyQwoZDmG+VG/EER52uIpBVQbWSCTqVKn1Ck02CoRmk20g70DNW2ytostsvIcYS44opKFkAlNlCL3AmDam8ftBtxpCEspQsKJKwACRBsTqRdOvI0PMerTpCWFaNWr6FbmpeHcSDvCRTRojTGrVCYunYoqrW9nHtmhoDFoBWVXVBKgDI0GsQCCOdY1SqQZpWWGtVdDsGTlu6smbTxKEPLS2kFtKlBBMglMwCRIgkQahZz+aqPE1LKwcUQoWCvdVp3p6Ryi3qryZ55RdWe/i4WE1dIrsBiW1LSHAEoneIzEhOpIEmSOUVL2/jMOpALCQkxEARznhIHD1VXtNAYjKACMwEa66j7YotoYlpbQyNoSsG+VMbsH91NhNyknbEZMUYppJCsKCpt4FSUohBJPMFWUCOe95TUHEuoU2iArvQd42ykX04zp9tWTuBWkOtyiMqF5iYFiuB4kyPKqrGIRlQULzKUDmTlIym3Hjx05VuZ3Mzh1UKJ+CbQtqZPfpJMH0SiDMW1468K9H9hf5uwf9w3+yK84YVhJbDiVfKAkKRHzSkievA+Z5V6Q7Dfzdg/7hv9kUD+T6hP/J9C8oUKFLCBXCfhMWU491SSQoEQRqLCu7Vwn4Tx/wAc8NLA6dBVHDfP9CLj75arujOYHB4nEIW6O8cbajMQZCSZi2sWOgqrZxpTmJdcSogZcuhveeNTw28wEkLUEOgnKDZQum4CtRfXpUV3BlorQ62kqKRBmcvGRFri2tHOFyVLYLFk043qe/qO4cIWlS1ulS0jcCjrzFMZeqfX58qW7ggnKChO8JEKJ9h16U3jMMlskKSLROVU68QQYNUwpdCaa1dR1lgKCiVZSBIB4nlVhszavdoyLu3mkcwo2tzqqxCFpSlUJUlVkmJV0kc6W20okWldxCRpzCY4xqeFZJKap7o2F4pJpUaj8usiPS/UV7qT+XWZnMf1V/5azgCBZyUmdMp/A9VNqyEgIJPPd/fUnIx3VlvPyadVGn/LTJMlQ4/NXx/w1UbY2mCCESqRqEke0fj2xCygK3pSniSCYMaRY69KNwNRuqk8BlI9sUceHimnuBLiZNP0K9pIy5iopXOhmI8I0ir5xgAuQhrIWjEJV6VpjdzTrY215VVpT4+RV92lWWIx8qUflIWjIlBUQZtJK5CigRx5DrR5YSTVAYcsZJ2qCwDf8GPkomHLKy+jdqbzadNONVgcT3bYy7xVr4G/rkU9+UVFtWHTkKVqzKVF5EaGfRGUazxqIlxJW2lOgOvMkiT4U6K837iHLt2oeAmY/PV91Jmm2n4URMbxIPXS/SlqTw405MlyR3s0OBwrCcOhxwZlOKNgopKQhXIag3v16UztFGH7pxSElKgQtO/m3SQkpI5XBnp41S5jETYEG/A305aCghMeevLQ8KlcMmvVq2LFkxaFFx3oKaI0YGngKSqqyCtxJFa7s9tHZ6WEt4llRWVEqcQgFYEqtJEfm6TxrJKb6Dlekgcgk/jwpOWGtUVYZ8t2PbUYl9xTc5M6ignXLO7PWIpxGIciDHjxprAv92vMEIVqIPXyqYvagOb5JEnkbiwFrdKjnwzb7l8ONSXYj4LDpDgU6VpRO+pPpAcSnrStsu4dSQGEmQSJKAkqG9BsI0y291RcSrOsqITJ4U0lHQTRx4endgS4pPaiy2y+lWYIVnnKZk8FOW3gDEKEdOetVeLweUIUCCFA7qdRYGD1vHkaeSnnpeedqmbOaT3zefLBWJC/Qi2p5dfOilgTd2LhxTiugywwEoQ4FJlRUgonegpUJPTT116Q7Dfzfg/7hv8AZFeetqtoDgCAgAJTZCgsAxcFYspXMivRHYxEYDCD+wb+1INKy49EF6jcWbmZH6FzQoUKmKQVxL4RcKF43EKKojuxEayP3V22uNdu1xjcR4t/smm4pONtdvyhOaCnpjLv+GZFGys0DOSdAIn1XotqbHU0hS1lRgTdOvTWtD2fdOZUJkhJN/L7prXdsMA3+TnnMozlLwnwCo6cK3xOTud4TF2+5wxWOJ5+urvY2BRiELU67kA6iTEayOojwNZwfdV52e2M2+lSluBGXjIGh6i+tE8su5vIxroiTtTZyWSgNuKUCkwFEWNtI040zs5fyqD1iOVjayk/tDz0L218AhkpCFZkqTm0APDl41AJnx08fHrVmPeBBlkll9iX2p/lTuaZnjmnU/nqUr1k1BwF1k8IPPpyUPbTjQSJ3EnxmR6jQfbQsXSB1AMj7TbpU3hp36FfjMdepK74B4ichvdQsLc851HXjrT2JxBymXm1DkIk35yT10qA3ju7CUqQlWXndJEEW/8AfClPYnvEGG0JB46HnanOLtbfYTrVOn9w16TaOF51E6QNRNRnXSAY/NPtTS1WAAMgAgdSdYomBcz+ar/xo5WoMTBp5VQ5j9ivtMNvqQAhyMpzJneBOgM6A1Ix/ZPFMtd8pqAMpkLSdYAgA1VE0c159y7nrUuxZtdlMV3HxjutzJ3k50ejrMTMxwpWyuy2Lfa75DQUkzBzo4G8yqdaqc1DPXOUu52ldiy2F2dxOKSpbSApKVZScydYm4KuRFDZvZ7FPOOtoQkqaMLGdNjJTxVzBquCuVDMRwrNUu52ldiwZ7P4lWJVhggF1AzEZ02G71j5yaU92axSMQjDlpPeKAUBnTcXP50fNPqqtE6xSoVyNbqfczSuxO2r2exTC2m1tgF0wiVJuZCbwTF1D10e3uzeJwqErdbCUqVlG8k3gngeQN6rik8qMTyrtUu52mPYtNqdksWwyXltAIGWYWk6mBEGTcii/wBksX8X+Md2nJk7z00zl1nXlVXmtQz12qXc7THsWezOyWLea71DaSkzG+n5tj87oab2H2ZxOKQpbSAUg5Sc6dYmIKuoqAFUpu86VuqXc7THsTdl9nsS8t1CEJlqQv5RNrkfnc0moGzlZ3GwpJgqAIGpFuvspKXLkDxqXh1DvGLcT4XPiPaKLHJ6uovLCOnoPbYhLxSNEhIiZ4aC5t0JNej+yX8hwn/Ts/8AxprzltJKMzmZR70BsJCbpNhmzEkmfM16N7I/yHB/9Oz/APGmmZ3cEIwxrIy2oUKFSFYK4v2+cAx2IEgSWj1gJVPt9ldfxW0GmyA44hBOgUoD21wv4SsU2vHOlK0qBSLggjQcqdhipNp9hGeTilJK9/wxOzceGlZpBkQZUKvtt9q0uYN1qWzIcIhV98KtHTNr0rnOIU1lRlkKjfk2Jnha1vGkY5TWb5MkJgWJvMX4aTTORDuB4jJ/EqVKEa1b9ntkofnO4ERe5HC/EVDfwzO7kUdBmzEa9IGlG+y2FfJm0iJuet4oI43Y6WSKRcbYwKGikNrzBQmYAM+X4tVfTvchKkiQZyn1kVedsMKyx3HcJSrvG8y80nKqRYX4AjzmqucscUnuee+GeWba2KEGfH29D161bbA2oy0HQ6yHQ4kJBOqbyY5HqOVUIWqQYFiKvNlJbW06paE5gYESBGUcjrJFBPiINUNhwk4vVtaIuLxiFsBpLYSrNOeASTJ46pEECNDUvEY5o4TDNnD5VpC5ciAsSQb8bkX4QaoUOzB8D6oNO4nGKUlpHBpKkCbWUor8rk12SMYpLejcM5zbe1juPVKychQOCSnKQJJFvCL8YpvD6n9FX/jScXtVbjuZUkwkcD6Kcoi3SnGlSpRiJSq3mmtUrxV6GPHWZP1IVIeUREU5QIqM9ES2SRJo6E0K44NJinBJAvzpqgFVhw+pRA4cPx6xSEKJIAib/bSCqjb1B9mtccSQg8x6uVNOEjje/wBtOfGvGmHVyaxWcImjohQiiOCUqAedIw6yZ9v3fjlTtFXHChPDWKkbOWe8w5vMnQSfSOgAPsqMKklvOtlIJCjaRwufD20eNKxWX5Re3P5QrplHX0Rr1r0r2T/kOE/6dn9hNeZ9qNlLykleciBmmZ3ReSTXpjsp/IsJ/wBO1+wmmZ/kRPg/ySLWhQoVKVnGvhF2+hONcSoElISkeofeTXPtp41Ksyki551c/Cer+EsSP6w/ZFZeBCp5W8ZFGtjWJDx6eqlFZ6eqjaatTnd1x1EQzyFApnXnUru6GSus4ZbZUonJaI48TceyncbtFbmUOESiRERrc28Yqbg8NAz33tBw3bH21G24gZgdDlB8bkez2UcJanTF5FpWpEIuEmYFvx6qlKx7jNkkZVXII6Rx/GlQ0Kq/2BgXM7bgbQoAyM5MHUaAEkTxiLUyUYR3FwnOaKnDxFjb7R+6pie6gZkmQhwEgi6lH5M+QqZ2hbcz5u6QmJ3UE6TOhSknxg1TsOgjX7D91NjKORbiJQnidxJDjbRUClBjKkEEgmQBJiwve88abKTEA3gjXr+4CpGFwi3D8mAogSSbJA6kmBV9tYOpw7aQ20mEBJUgqkxAM7oF4PG+aglOEdkHGGSfxSMw+4pQSj5NIGiggJUeF1C58DScRi1qTlKWh1S0lKv1hemVvXhQ1/Hr9tWmzcB3jazlUooiFpIACYPpgzxj7b1miHUPmZOjK8YleXIEoIiM3dJz/raz1o2cQtKcoQg9VNJKvWRNBp5SboUpM6wSPZTnx1z6Vz9c++ieBC/FPzGcO+tAO4hX6TYV7RUvY+HcWtYHdCUqV8qgZbXhMgwTNvCmvjjv0i/11e+r/A4pnK0lbjneFKiolxwInfyhcKm+56I53vQTw0g8fEOTKVGGdBcd+StIKSgFJ09FER4HxqI4+4FhwpSI+b3YCOOqYifdWzQ7gzBGIcMk2U45YDNlNiDfdOvLS9VW3FsFlvu3FKXMrBUtQ01hRPHiI89aCEN6aDnl22M/icYpakqIbEXhKEgG87wGvnTmLcccA+TSmDO40Ek8LkC4oLbTAgzOotb744XpwYtz6VyP0zzPWm8lPoL58o9RGIddWnL3aE9UtBKrdQKBddyZO7RpGbuhm8c0TNtaWcY5f5Vzj889OtaDAOYfukd6+53kHPC3NVE5YvEpAuOM8aGWKkFHPbozrLzqU5e7QdbloFV/6xHWiwbjqBHdIXeZW1mPrI0rUPfFjIRiVAw5ErdyybtGb2Toec3ml4ReGhGZ85styVvZZhGbPlIOveZQmJhM0Oj0YfN9TL4FLyc3ySV5vz2pj9G1tad2fuOt95ugKBOYEZUzIixV79K0HZ/Et5V9+7/zURLjwVknfgIMejpN9elafs92Tw2MfW6orWy2lCMilLzd7GZYWSc27IEAwTNFUYN2heqWRKjBbYdacdecC1KJKcloChABnSOlq9I9nW8uFw6dYZbE+CBXOO23YnCpwy3mGw0tsTuk5VCQCCCTBg6iK6Xsb+Ts/wB2j9kUOWSlBUbii4zaZMoUKFTlB5y+E8fwnif0k/sprKLAIVe4g9NfbcVrfhPH8J4n9JP7KazCGQoEA73HkRNqPyCEtvkeYvR97UhGCpQwdcYRC7QCyal/E6HxI1xo4rEBDbeYm+ZQEXIsJHC5SR/hqvdxHeLlVhpbgKWvBrW6EA8LTokcftJ9dS8TsEgSlcq5EWNNhpj16sRkU5vbohrYeyziMS0wi+dYHSOJPSJruaVM4dPdMJFoBUYzKPNR59NAIFcd+D/GoZxzS1zEKSOYUpJSPOYHnVp+Wmt8KgKB3cyFEW4ETaL8zS8vzB4vlNpi9pIU4GnWu8QrXdkDzF0EahVcv7Y7KGFxakoMoWAtB5pPPqDIPUGtC3tzD5kKUsEjLO65IgCSLniIjlx4VQ9utpJexCMkkIaSNIuSVexQrIPcKa2OkdhsCzhsEy67kLz47xIURZJskgH5xHHgDA4zJ2ntjcUtKkqgxE2nlPA+NYvG9pkFnBWVuMJbVAGUlIynjeCJg29dRldo2SVz3hQSIHdtSACTHXhQBUTu3ezWnsIMWhCW3UFPeBMZVBRy5t22YGAY1kcjWP2S5uL9D/EmTEXirzbPapDmEdZCVSrVRCQDLgWbAngDWRZxhSkpE73pWH2eVNhsBNFvsDE5Vn0riBlTm1PEaesHwpvAYYOOZSqBe8DytP2DymoGExhRJTmBI4W5VKw20si86cwJP2HWqYy6kc8XTYsNmtAYhKSQQFEEkQnQ3IUJEa3vanse2Bi8sW7xFiAM3o6gGL8ec8KrBtLez3zSSTYzMTINjaRFIXtAlee+cEEEQLjSALCIEDpRbXdgPUlSXmWnaFAD+7plSZsM1pmxv42sBSdstwGhYKCACAlSdAIJzASTfzBqtxOPzqlUm0CAAI6AQBxp3G7T7yJJMAZbQAL2CRYDwrU0q3BcZNS26jFavFIR8Qk4cIOVICyEJKiT6QM94rMAoxAEE3MVkQ8DpU0bTe7ot5lFu27MgbxIgEW4XEVuRptbg4YyqWxbYDCJ7guHDDKG3JeW5AKoKUlCCYMEoFgbjmRSuzuHzIBOGQtCXCXHFkJGUJBgKUQLQSReQq441UYbabqULQlSwghQUmZTBj5pkc70ezdqOtn5JSxOoBsRB1TcHzFA6p7/AHHKMk1t5ehadl8OpYWEYZLxlO8uMqPSi6rSTBg65Ypex2wcU7kwyHkSvckZUIzWUlZISALCTYg9aqcFj3GjmaUtJt6KonxjXzpDW0HErK0lSXCSZScpk3OkR4UTablv19wFGXw7dPYvkNA491PxcOglY7psgAWN810gp4nQEGrVntSvAYhQDLYSpCS40hQyhV4IKLBWUpB1mATrWRex7hdLhUoOG5UDCpiJkR++nMVjy4c70qWALzcjqYvrrQtRk6fY1cyMW11s0/aTt2vFt90lHdoN1XkmLi8C08I1rt+yP4hn+7R+yK5D8H3YpOKKX3ErDAOird4RwEXyzx8q7O2gAAAQAIAGgFIz6FUYj8HMbc5+YqhQoVOUnN+13wZKxeJW+jEJRnglKkEwQIsQRa1c07U9mFYN5TK1Be6DITAM9CfGvSdRcXs5p2O9abcjTOgKjwkUcJJPcDIpSVJ0eX2mALFCSPKfXBpD7ImyQByt+DXpv/Z/Cf0Vj6pHuov9ncJ/RcP9Sj3UzmQu6A5c6rUefMD3ChJQ2FcQQmPETw9n205isW22k5A2FHgjLeOccL139PZ7CAyMLhwefdI91Pfkhj6Br6tPupbcbGfFVWeX8PiyhwLgGZmCLyZ586uHtptxIknkbfjyr0R+SGPoGvq0+6jGyWPoWvq0+6tlOMndGQU4qrPLCU88pm5vxN6nuYhDhl0b356VCT1UDYnqI6zXpj8ksfQtfVp91D8ksfQtfVp91G8kX1QEcc49JHmFRbT6ElXArKYHgkanxMdKiNsCSVKkm85h5/fXqn8ksfQtfVp91OowTYEBtAHIJEeys5kEtkbpm3vI8qYd7KCk5VIJmCRY8weB06WFrUstN673hmT7a9U/FUfmJ/VFD4qj8xP6orNcP4mqM/5Hk15GY/NA4CRUd5xKSRGpI+2vXC8C2RBbQRyKQfury7tbAo+MPDgHXI6bxrpST6KgscJLq7KovBvUWn7aMOhG9E2n1088yJM340HWARJ8PVFDYzSMh4CFxYyaHf5oXAifZSlNiw4aU4GBYcACa7UzNKGfjGeVRpAoDEZybeiLx4xSm2xEcJn1UkNi8WkXrlJnaUEgAEREg3uL04jHOHK2Sch6CPZXp8dncM7hg0tlvKtsJOVISqCBopIBB6iqMfBPsz6Fz693/NXOVgpV1PPQx7idwHdVYwPKjXjltyEHUkGBw9VehP8AdPsz6Ff1zn+ah/un2Z9C59c7/mrNQWx58OMW0SUG9uA91AYxaIWk70ZtOdegv902zPoXPr3f81GPgn2Z9C59c5/mrdR2x59RjHLOSSsk8OPDhUnZzrmIUBGZalZQIiZFh46AV3sfBXs23yS7f2zn+apGz/g32ey4hxtpYUhQWn5VZGYXBgqg12qnZjSao02zsMG2m2wAMiEpgaWEVIoUKA4//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1026" name="Picture 2" descr="http://www.oficinadanet.com.br/imagens/post/14674/image006_mini.jpg"/>
          <p:cNvPicPr>
            <a:picLocks noChangeAspect="1" noChangeArrowheads="1"/>
          </p:cNvPicPr>
          <p:nvPr/>
        </p:nvPicPr>
        <p:blipFill>
          <a:blip r:embed="rId3" cstate="print"/>
          <a:srcRect/>
          <a:stretch>
            <a:fillRect/>
          </a:stretch>
        </p:blipFill>
        <p:spPr bwMode="auto">
          <a:xfrm>
            <a:off x="5945560" y="2708920"/>
            <a:ext cx="3960440" cy="3808440"/>
          </a:xfrm>
          <a:prstGeom prst="rect">
            <a:avLst/>
          </a:prstGeom>
          <a:noFill/>
        </p:spPr>
      </p:pic>
      <p:sp>
        <p:nvSpPr>
          <p:cNvPr id="12" name="Retângulo 11"/>
          <p:cNvSpPr/>
          <p:nvPr/>
        </p:nvSpPr>
        <p:spPr>
          <a:xfrm>
            <a:off x="488504" y="3284984"/>
            <a:ext cx="4953000" cy="3108543"/>
          </a:xfrm>
          <a:prstGeom prst="rect">
            <a:avLst/>
          </a:prstGeom>
        </p:spPr>
        <p:txBody>
          <a:bodyPr>
            <a:spAutoFit/>
          </a:bodyPr>
          <a:lstStyle/>
          <a:p>
            <a:pPr algn="just"/>
            <a:r>
              <a:rPr lang="pt-BR" sz="2800" dirty="0"/>
              <a:t>Este processador permite que o Arduino funcione de forma autônoma, ou seja, uma vez transferido o código para ele não existe mais a necessidade de uma conexão com o computador.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1" y="1"/>
            <a:ext cx="7329263" cy="707886"/>
          </a:xfrm>
          <a:prstGeom prst="rect">
            <a:avLst/>
          </a:prstGeom>
          <a:noFill/>
        </p:spPr>
        <p:txBody>
          <a:bodyPr wrap="square">
            <a:spAutoFit/>
          </a:bodyPr>
          <a:lstStyle/>
          <a:p>
            <a:pPr>
              <a:defRPr/>
            </a:pPr>
            <a:r>
              <a:rPr lang="pt-BR" sz="4000" b="1" dirty="0">
                <a:solidFill>
                  <a:schemeClr val="accent1"/>
                </a:solidFill>
                <a:latin typeface="Calibri" pitchFamily="34" charset="0"/>
              </a:rPr>
              <a:t>Arduino - Portas </a:t>
            </a:r>
            <a:r>
              <a:rPr lang="pt-BR" sz="4000" b="1" dirty="0" err="1">
                <a:solidFill>
                  <a:schemeClr val="accent1"/>
                </a:solidFill>
                <a:latin typeface="Calibri" pitchFamily="34" charset="0"/>
              </a:rPr>
              <a:t>Análogicas</a:t>
            </a:r>
            <a:endParaRPr lang="pt-BR" sz="4000" b="1" dirty="0">
              <a:solidFill>
                <a:schemeClr val="accent1"/>
              </a:solidFill>
              <a:latin typeface="Calibri" pitchFamily="34" charset="0"/>
            </a:endParaRPr>
          </a:p>
        </p:txBody>
      </p:sp>
      <p:pic>
        <p:nvPicPr>
          <p:cNvPr id="5"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
        <p:nvSpPr>
          <p:cNvPr id="6" name="Retângulo 5"/>
          <p:cNvSpPr/>
          <p:nvPr/>
        </p:nvSpPr>
        <p:spPr>
          <a:xfrm>
            <a:off x="560512" y="822191"/>
            <a:ext cx="8064896" cy="3539430"/>
          </a:xfrm>
          <a:prstGeom prst="rect">
            <a:avLst/>
          </a:prstGeom>
        </p:spPr>
        <p:txBody>
          <a:bodyPr wrap="square">
            <a:spAutoFit/>
          </a:bodyPr>
          <a:lstStyle/>
          <a:p>
            <a:pPr algn="just"/>
            <a:r>
              <a:rPr lang="pt-BR" sz="2800" dirty="0"/>
              <a:t>Essas portas são unicamente para entrada de dados e comumente usadas para comunicação com sensores que podem ser utilizados para determinar:</a:t>
            </a:r>
          </a:p>
          <a:p>
            <a:pPr>
              <a:buFont typeface="Arial" pitchFamily="34" charset="0"/>
              <a:buChar char="•"/>
            </a:pPr>
            <a:r>
              <a:rPr lang="pt-BR" sz="2800" dirty="0"/>
              <a:t> Temperatura</a:t>
            </a:r>
          </a:p>
          <a:p>
            <a:pPr>
              <a:buFont typeface="Arial" pitchFamily="34" charset="0"/>
              <a:buChar char="•"/>
            </a:pPr>
            <a:r>
              <a:rPr lang="pt-BR" sz="2800" dirty="0"/>
              <a:t> Quantidade de luz</a:t>
            </a:r>
          </a:p>
          <a:p>
            <a:pPr>
              <a:buFont typeface="Arial" pitchFamily="34" charset="0"/>
              <a:buChar char="•"/>
            </a:pPr>
            <a:r>
              <a:rPr lang="pt-BR" sz="2800" dirty="0"/>
              <a:t> Umidade</a:t>
            </a:r>
          </a:p>
          <a:p>
            <a:pPr>
              <a:buFont typeface="Arial" pitchFamily="34" charset="0"/>
              <a:buChar char="•"/>
            </a:pPr>
            <a:r>
              <a:rPr lang="pt-BR" sz="2800" dirty="0"/>
              <a:t> Dentre outras ações.</a:t>
            </a:r>
          </a:p>
        </p:txBody>
      </p:sp>
      <p:pic>
        <p:nvPicPr>
          <p:cNvPr id="89090" name="Picture 2" descr="http://www.oficinadanet.com.br/imagens/post/14674/image007_mini.jpg"/>
          <p:cNvPicPr>
            <a:picLocks noChangeAspect="1" noChangeArrowheads="1"/>
          </p:cNvPicPr>
          <p:nvPr/>
        </p:nvPicPr>
        <p:blipFill>
          <a:blip r:embed="rId3" cstate="print"/>
          <a:srcRect/>
          <a:stretch>
            <a:fillRect/>
          </a:stretch>
        </p:blipFill>
        <p:spPr bwMode="auto">
          <a:xfrm>
            <a:off x="4520952" y="2924944"/>
            <a:ext cx="5090432" cy="3629398"/>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1" y="1"/>
            <a:ext cx="7329263" cy="707886"/>
          </a:xfrm>
          <a:prstGeom prst="rect">
            <a:avLst/>
          </a:prstGeom>
          <a:noFill/>
        </p:spPr>
        <p:txBody>
          <a:bodyPr wrap="square">
            <a:spAutoFit/>
          </a:bodyPr>
          <a:lstStyle/>
          <a:p>
            <a:pPr>
              <a:defRPr/>
            </a:pPr>
            <a:r>
              <a:rPr lang="pt-BR" sz="4000" b="1" dirty="0">
                <a:solidFill>
                  <a:schemeClr val="accent1"/>
                </a:solidFill>
                <a:latin typeface="Calibri" pitchFamily="34" charset="0"/>
              </a:rPr>
              <a:t>Arduino – Pinos de Energia</a:t>
            </a:r>
          </a:p>
        </p:txBody>
      </p:sp>
      <p:pic>
        <p:nvPicPr>
          <p:cNvPr id="5"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
        <p:nvSpPr>
          <p:cNvPr id="6" name="Retângulo 5"/>
          <p:cNvSpPr/>
          <p:nvPr/>
        </p:nvSpPr>
        <p:spPr>
          <a:xfrm>
            <a:off x="560512" y="822191"/>
            <a:ext cx="8064896" cy="954107"/>
          </a:xfrm>
          <a:prstGeom prst="rect">
            <a:avLst/>
          </a:prstGeom>
        </p:spPr>
        <p:txBody>
          <a:bodyPr wrap="square">
            <a:spAutoFit/>
          </a:bodyPr>
          <a:lstStyle/>
          <a:p>
            <a:pPr algn="just"/>
            <a:r>
              <a:rPr lang="pt-BR" sz="2800" dirty="0"/>
              <a:t>Estes pinos fornecem energia para dispositivos externos. </a:t>
            </a:r>
          </a:p>
        </p:txBody>
      </p:sp>
      <p:pic>
        <p:nvPicPr>
          <p:cNvPr id="90114" name="Picture 2" descr="http://www.oficinadanet.com.br/imagens/post/14674/image008_mini.jpg"/>
          <p:cNvPicPr>
            <a:picLocks noChangeAspect="1" noChangeArrowheads="1"/>
          </p:cNvPicPr>
          <p:nvPr/>
        </p:nvPicPr>
        <p:blipFill>
          <a:blip r:embed="rId3" cstate="print"/>
          <a:srcRect/>
          <a:stretch>
            <a:fillRect/>
          </a:stretch>
        </p:blipFill>
        <p:spPr bwMode="auto">
          <a:xfrm>
            <a:off x="2144688" y="2708920"/>
            <a:ext cx="5040560" cy="2586470"/>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1" y="1"/>
            <a:ext cx="7329263" cy="707886"/>
          </a:xfrm>
          <a:prstGeom prst="rect">
            <a:avLst/>
          </a:prstGeom>
          <a:noFill/>
        </p:spPr>
        <p:txBody>
          <a:bodyPr wrap="square">
            <a:spAutoFit/>
          </a:bodyPr>
          <a:lstStyle/>
          <a:p>
            <a:pPr>
              <a:defRPr/>
            </a:pPr>
            <a:r>
              <a:rPr lang="pt-BR" sz="4000" b="1" dirty="0">
                <a:solidFill>
                  <a:schemeClr val="accent1"/>
                </a:solidFill>
                <a:latin typeface="Calibri" pitchFamily="34" charset="0"/>
              </a:rPr>
              <a:t>Arduino – Pinos de Energia</a:t>
            </a:r>
          </a:p>
        </p:txBody>
      </p:sp>
      <p:pic>
        <p:nvPicPr>
          <p:cNvPr id="5"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pic>
        <p:nvPicPr>
          <p:cNvPr id="90114" name="Picture 2" descr="http://www.oficinadanet.com.br/imagens/post/14674/image008_mini.jpg"/>
          <p:cNvPicPr>
            <a:picLocks noChangeAspect="1" noChangeArrowheads="1"/>
          </p:cNvPicPr>
          <p:nvPr/>
        </p:nvPicPr>
        <p:blipFill>
          <a:blip r:embed="rId3" cstate="print"/>
          <a:srcRect/>
          <a:stretch>
            <a:fillRect/>
          </a:stretch>
        </p:blipFill>
        <p:spPr bwMode="auto">
          <a:xfrm>
            <a:off x="3008784" y="4653136"/>
            <a:ext cx="3312368" cy="1699680"/>
          </a:xfrm>
          <a:prstGeom prst="rect">
            <a:avLst/>
          </a:prstGeom>
          <a:noFill/>
        </p:spPr>
      </p:pic>
      <p:sp>
        <p:nvSpPr>
          <p:cNvPr id="7" name="Retângulo 6"/>
          <p:cNvSpPr/>
          <p:nvPr/>
        </p:nvSpPr>
        <p:spPr>
          <a:xfrm>
            <a:off x="272480" y="1052736"/>
            <a:ext cx="9129464" cy="3416320"/>
          </a:xfrm>
          <a:prstGeom prst="rect">
            <a:avLst/>
          </a:prstGeom>
          <a:noFill/>
        </p:spPr>
        <p:txBody>
          <a:bodyPr wrap="square">
            <a:spAutoFit/>
          </a:bodyPr>
          <a:lstStyle/>
          <a:p>
            <a:pPr algn="just">
              <a:buFont typeface="Arial" pitchFamily="34" charset="0"/>
              <a:buChar char="•"/>
            </a:pPr>
            <a:r>
              <a:rPr lang="pt-BR" sz="2400" b="1" i="1" dirty="0"/>
              <a:t> 3,3V</a:t>
            </a:r>
            <a:r>
              <a:rPr lang="pt-BR" sz="2400" b="1" dirty="0"/>
              <a:t>: </a:t>
            </a:r>
            <a:r>
              <a:rPr lang="pt-BR" sz="2400" dirty="0"/>
              <a:t>este pino fornece a 3.3 volts a dispositivos externos e esta marcado na placa;</a:t>
            </a:r>
          </a:p>
          <a:p>
            <a:pPr algn="just">
              <a:buFont typeface="Arial" pitchFamily="34" charset="0"/>
              <a:buChar char="•"/>
            </a:pPr>
            <a:r>
              <a:rPr lang="pt-BR" sz="2400" b="1" i="1" dirty="0"/>
              <a:t> 5V</a:t>
            </a:r>
            <a:r>
              <a:rPr lang="pt-BR" sz="2400" b="1" dirty="0"/>
              <a:t>: </a:t>
            </a:r>
            <a:r>
              <a:rPr lang="pt-BR" sz="2400" dirty="0"/>
              <a:t>fornece 5 volts a dispositivos externos e também esta indicado na placa.</a:t>
            </a:r>
          </a:p>
          <a:p>
            <a:pPr algn="just">
              <a:buFont typeface="Arial" pitchFamily="34" charset="0"/>
              <a:buChar char="•"/>
            </a:pPr>
            <a:r>
              <a:rPr lang="pt-BR" sz="2400" b="1" i="1" dirty="0"/>
              <a:t> GND</a:t>
            </a:r>
            <a:r>
              <a:rPr lang="pt-BR" sz="2400" b="1" dirty="0"/>
              <a:t>: </a:t>
            </a:r>
            <a:r>
              <a:rPr lang="pt-BR" sz="2400" dirty="0"/>
              <a:t>fornece potencial de terra a dispositivos externos, o seja 0 volt e são em número de dois e como pode observar também se encontram bem identificado na placa.</a:t>
            </a:r>
          </a:p>
          <a:p>
            <a:pPr algn="just">
              <a:buFont typeface="Arial" pitchFamily="34" charset="0"/>
              <a:buChar char="•"/>
            </a:pPr>
            <a:r>
              <a:rPr lang="pt-BR" sz="2400" b="1" i="1" dirty="0"/>
              <a:t> </a:t>
            </a:r>
            <a:r>
              <a:rPr lang="pt-BR" sz="2400" b="1" i="1" dirty="0" err="1"/>
              <a:t>Vin</a:t>
            </a:r>
            <a:r>
              <a:rPr lang="pt-BR" sz="2400" b="1" dirty="0"/>
              <a:t>: </a:t>
            </a:r>
            <a:r>
              <a:rPr lang="pt-BR" sz="2400" dirty="0"/>
              <a:t>este pino fornece ao dispositivo externo a mesma tensão que esta sendo recebida por meio do </a:t>
            </a:r>
            <a:r>
              <a:rPr lang="pt-BR" sz="2400" i="1" dirty="0"/>
              <a:t>Pino de alimentação externa</a:t>
            </a:r>
            <a:r>
              <a:rPr lang="pt-BR" sz="2400" dirty="0"/>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1" y="1"/>
            <a:ext cx="7329263" cy="707886"/>
          </a:xfrm>
          <a:prstGeom prst="rect">
            <a:avLst/>
          </a:prstGeom>
          <a:noFill/>
        </p:spPr>
        <p:txBody>
          <a:bodyPr wrap="square">
            <a:spAutoFit/>
          </a:bodyPr>
          <a:lstStyle/>
          <a:p>
            <a:pPr>
              <a:defRPr/>
            </a:pPr>
            <a:r>
              <a:rPr lang="pt-BR" sz="4000" b="1" dirty="0">
                <a:solidFill>
                  <a:schemeClr val="accent1"/>
                </a:solidFill>
                <a:latin typeface="Calibri" pitchFamily="34" charset="0"/>
              </a:rPr>
              <a:t>Arduino – Porta USB</a:t>
            </a:r>
          </a:p>
        </p:txBody>
      </p:sp>
      <p:pic>
        <p:nvPicPr>
          <p:cNvPr id="5"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
        <p:nvSpPr>
          <p:cNvPr id="7" name="Retângulo 6"/>
          <p:cNvSpPr/>
          <p:nvPr/>
        </p:nvSpPr>
        <p:spPr>
          <a:xfrm>
            <a:off x="272480" y="1052736"/>
            <a:ext cx="9129464" cy="1569660"/>
          </a:xfrm>
          <a:prstGeom prst="rect">
            <a:avLst/>
          </a:prstGeom>
          <a:noFill/>
        </p:spPr>
        <p:txBody>
          <a:bodyPr wrap="square">
            <a:spAutoFit/>
          </a:bodyPr>
          <a:lstStyle/>
          <a:p>
            <a:pPr algn="just"/>
            <a:r>
              <a:rPr lang="pt-BR" sz="2400" dirty="0"/>
              <a:t>Esta é a porta usada para estabelecer uma conexão entre a placa de Arduino e o PC. Por meio dela que se dá o envio de códigos para o processador. Tal entrada/saída permite conexão com a serial e também é usada para a alimentação da placa. </a:t>
            </a:r>
          </a:p>
        </p:txBody>
      </p:sp>
      <p:pic>
        <p:nvPicPr>
          <p:cNvPr id="1026" name="Picture 2" descr="http://www.oficinadanet.com.br/imagens/post/14674/image009_mini.jpg"/>
          <p:cNvPicPr>
            <a:picLocks noChangeAspect="1" noChangeArrowheads="1"/>
          </p:cNvPicPr>
          <p:nvPr/>
        </p:nvPicPr>
        <p:blipFill>
          <a:blip r:embed="rId3" cstate="print"/>
          <a:srcRect r="3837" b="15489"/>
          <a:stretch>
            <a:fillRect/>
          </a:stretch>
        </p:blipFill>
        <p:spPr bwMode="auto">
          <a:xfrm>
            <a:off x="2648744" y="3068960"/>
            <a:ext cx="3672408" cy="3107422"/>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1" y="1"/>
            <a:ext cx="9201471" cy="707886"/>
          </a:xfrm>
          <a:prstGeom prst="rect">
            <a:avLst/>
          </a:prstGeom>
          <a:noFill/>
        </p:spPr>
        <p:txBody>
          <a:bodyPr wrap="square">
            <a:spAutoFit/>
          </a:bodyPr>
          <a:lstStyle/>
          <a:p>
            <a:pPr>
              <a:defRPr/>
            </a:pPr>
            <a:r>
              <a:rPr lang="pt-BR" sz="4000" b="1" dirty="0">
                <a:solidFill>
                  <a:schemeClr val="accent1"/>
                </a:solidFill>
                <a:latin typeface="Calibri" pitchFamily="34" charset="0"/>
              </a:rPr>
              <a:t>Arduino – Pino de alimentação Externa</a:t>
            </a:r>
          </a:p>
        </p:txBody>
      </p:sp>
      <p:pic>
        <p:nvPicPr>
          <p:cNvPr id="5"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
        <p:nvSpPr>
          <p:cNvPr id="7" name="Retângulo 6"/>
          <p:cNvSpPr/>
          <p:nvPr/>
        </p:nvSpPr>
        <p:spPr>
          <a:xfrm>
            <a:off x="272480" y="1052736"/>
            <a:ext cx="9129464" cy="1938992"/>
          </a:xfrm>
          <a:prstGeom prst="rect">
            <a:avLst/>
          </a:prstGeom>
          <a:noFill/>
        </p:spPr>
        <p:txBody>
          <a:bodyPr wrap="square">
            <a:spAutoFit/>
          </a:bodyPr>
          <a:lstStyle/>
          <a:p>
            <a:pPr algn="just"/>
            <a:r>
              <a:rPr lang="pt-BR" sz="2400" dirty="0"/>
              <a:t>Este é o pino para a alimentação externa da placa, ou seja, quando não estiver sendo usado a porta USB para conexão com o computador, e é usando-o que vamos alimentar a placa. Ele é que permite a autonomia desta placa. Podemos alimentar esta placa com tensão entre 6 e 12 volts sem problemas.</a:t>
            </a:r>
          </a:p>
        </p:txBody>
      </p:sp>
      <p:pic>
        <p:nvPicPr>
          <p:cNvPr id="93186" name="Picture 2" descr="http://www.oficinadanet.com.br/imagens/post/14674/image010_mini.jpg"/>
          <p:cNvPicPr>
            <a:picLocks noChangeAspect="1" noChangeArrowheads="1"/>
          </p:cNvPicPr>
          <p:nvPr/>
        </p:nvPicPr>
        <p:blipFill>
          <a:blip r:embed="rId3" cstate="print"/>
          <a:srcRect b="16557"/>
          <a:stretch>
            <a:fillRect/>
          </a:stretch>
        </p:blipFill>
        <p:spPr bwMode="auto">
          <a:xfrm>
            <a:off x="2576736" y="2996952"/>
            <a:ext cx="4476750" cy="3600400"/>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l="2943" t="7886"/>
          <a:stretch>
            <a:fillRect/>
          </a:stretch>
        </p:blipFill>
        <p:spPr bwMode="auto">
          <a:xfrm>
            <a:off x="1485900" y="1416050"/>
            <a:ext cx="8212006" cy="4886325"/>
          </a:xfrm>
          <a:prstGeom prst="rect">
            <a:avLst/>
          </a:prstGeom>
          <a:noFill/>
          <a:ln w="9525">
            <a:noFill/>
            <a:miter lim="800000"/>
            <a:headEnd/>
            <a:tailEnd/>
          </a:ln>
        </p:spPr>
      </p:pic>
      <p:sp>
        <p:nvSpPr>
          <p:cNvPr id="3" name="Retângulo 2"/>
          <p:cNvSpPr/>
          <p:nvPr/>
        </p:nvSpPr>
        <p:spPr>
          <a:xfrm>
            <a:off x="330201" y="1"/>
            <a:ext cx="4504135" cy="707886"/>
          </a:xfrm>
          <a:prstGeom prst="rect">
            <a:avLst/>
          </a:prstGeom>
          <a:noFill/>
        </p:spPr>
        <p:txBody>
          <a:bodyPr>
            <a:spAutoFit/>
          </a:bodyPr>
          <a:lstStyle/>
          <a:p>
            <a:pPr>
              <a:defRPr/>
            </a:pPr>
            <a:r>
              <a:rPr lang="pt-BR" sz="4000" b="1" dirty="0">
                <a:solidFill>
                  <a:schemeClr val="accent1"/>
                </a:solidFill>
                <a:latin typeface="Calibri" pitchFamily="34" charset="0"/>
              </a:rPr>
              <a:t>Ciclo</a:t>
            </a:r>
          </a:p>
        </p:txBody>
      </p:sp>
      <p:pic>
        <p:nvPicPr>
          <p:cNvPr id="5" name="Picture 3" descr="F:\Disco Principal\Arduino\Barretuino\Barretuino.JPG"/>
          <p:cNvPicPr>
            <a:picLocks noChangeAspect="1" noChangeArrowheads="1"/>
          </p:cNvPicPr>
          <p:nvPr/>
        </p:nvPicPr>
        <p:blipFill>
          <a:blip r:embed="rId3" cstate="print"/>
          <a:srcRect/>
          <a:stretch>
            <a:fillRect/>
          </a:stretch>
        </p:blipFill>
        <p:spPr bwMode="auto">
          <a:xfrm>
            <a:off x="8596338" y="0"/>
            <a:ext cx="1309662" cy="958707"/>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Documents and Settings\pbarreto\Desktop\Outras Ferramentas\Arduino\Imagens\arduino_uno_test.jpg"/>
          <p:cNvPicPr>
            <a:picLocks noChangeAspect="1" noChangeArrowheads="1"/>
          </p:cNvPicPr>
          <p:nvPr/>
        </p:nvPicPr>
        <p:blipFill>
          <a:blip r:embed="rId2" cstate="print"/>
          <a:srcRect/>
          <a:stretch>
            <a:fillRect/>
          </a:stretch>
        </p:blipFill>
        <p:spPr bwMode="auto">
          <a:xfrm>
            <a:off x="2987279" y="1504950"/>
            <a:ext cx="4865290" cy="4491038"/>
          </a:xfrm>
          <a:prstGeom prst="rect">
            <a:avLst/>
          </a:prstGeom>
          <a:noFill/>
          <a:ln w="9525">
            <a:noFill/>
            <a:miter lim="800000"/>
            <a:headEnd/>
            <a:tailEnd/>
          </a:ln>
        </p:spPr>
      </p:pic>
      <p:sp>
        <p:nvSpPr>
          <p:cNvPr id="3" name="Title 1"/>
          <p:cNvSpPr txBox="1">
            <a:spLocks/>
          </p:cNvSpPr>
          <p:nvPr/>
        </p:nvSpPr>
        <p:spPr>
          <a:xfrm>
            <a:off x="168540" y="0"/>
            <a:ext cx="5775060" cy="1144588"/>
          </a:xfrm>
          <a:prstGeom prst="rect">
            <a:avLst/>
          </a:prstGeom>
        </p:spPr>
        <p:txBody>
          <a:bodyPr/>
          <a:lstStyle/>
          <a:p>
            <a:pPr>
              <a:defRPr/>
            </a:pPr>
            <a:r>
              <a:rPr lang="pt-BR" sz="4000" b="1" dirty="0">
                <a:solidFill>
                  <a:schemeClr val="accent1"/>
                </a:solidFill>
                <a:latin typeface="Calibri" pitchFamily="34" charset="0"/>
              </a:rPr>
              <a:t>De onde vêm?</a:t>
            </a:r>
          </a:p>
        </p:txBody>
      </p:sp>
      <p:pic>
        <p:nvPicPr>
          <p:cNvPr id="5" name="Picture 3" descr="F:\Disco Principal\Arduino\Barretuino\Barretuino.JPG"/>
          <p:cNvPicPr>
            <a:picLocks noChangeAspect="1" noChangeArrowheads="1"/>
          </p:cNvPicPr>
          <p:nvPr/>
        </p:nvPicPr>
        <p:blipFill>
          <a:blip r:embed="rId3" cstate="print"/>
          <a:srcRect/>
          <a:stretch>
            <a:fillRect/>
          </a:stretch>
        </p:blipFill>
        <p:spPr bwMode="auto">
          <a:xfrm>
            <a:off x="8596338" y="0"/>
            <a:ext cx="1309662" cy="958707"/>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330201" y="1"/>
            <a:ext cx="4504135" cy="707886"/>
          </a:xfrm>
          <a:prstGeom prst="rect">
            <a:avLst/>
          </a:prstGeom>
          <a:noFill/>
        </p:spPr>
        <p:txBody>
          <a:bodyPr>
            <a:spAutoFit/>
          </a:bodyPr>
          <a:lstStyle/>
          <a:p>
            <a:pPr>
              <a:defRPr/>
            </a:pPr>
            <a:r>
              <a:rPr lang="pt-BR" sz="4000" b="1" dirty="0">
                <a:solidFill>
                  <a:schemeClr val="accent1"/>
                </a:solidFill>
                <a:latin typeface="Calibri" pitchFamily="34" charset="0"/>
              </a:rPr>
              <a:t>Ciclo</a:t>
            </a:r>
          </a:p>
        </p:txBody>
      </p:sp>
      <p:pic>
        <p:nvPicPr>
          <p:cNvPr id="18435" name="Picture 2"/>
          <p:cNvPicPr>
            <a:picLocks noChangeAspect="1" noChangeArrowheads="1"/>
          </p:cNvPicPr>
          <p:nvPr/>
        </p:nvPicPr>
        <p:blipFill>
          <a:blip r:embed="rId2" cstate="print"/>
          <a:srcRect/>
          <a:stretch>
            <a:fillRect/>
          </a:stretch>
        </p:blipFill>
        <p:spPr bwMode="auto">
          <a:xfrm>
            <a:off x="2491979" y="1554164"/>
            <a:ext cx="7414021" cy="4956175"/>
          </a:xfrm>
          <a:prstGeom prst="rect">
            <a:avLst/>
          </a:prstGeom>
          <a:noFill/>
          <a:ln w="9525">
            <a:noFill/>
            <a:miter lim="800000"/>
            <a:headEnd/>
            <a:tailEnd/>
          </a:ln>
        </p:spPr>
      </p:pic>
      <p:pic>
        <p:nvPicPr>
          <p:cNvPr id="5" name="Picture 3" descr="F:\Disco Principal\Arduino\Barretuino\Barretuino.JPG"/>
          <p:cNvPicPr>
            <a:picLocks noChangeAspect="1" noChangeArrowheads="1"/>
          </p:cNvPicPr>
          <p:nvPr/>
        </p:nvPicPr>
        <p:blipFill>
          <a:blip r:embed="rId3" cstate="print"/>
          <a:srcRect/>
          <a:stretch>
            <a:fillRect/>
          </a:stretch>
        </p:blipFill>
        <p:spPr bwMode="auto">
          <a:xfrm>
            <a:off x="8596338" y="0"/>
            <a:ext cx="1309662" cy="958707"/>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5"/>
          <p:cNvPicPr>
            <a:picLocks noChangeAspect="1" noChangeArrowheads="1"/>
          </p:cNvPicPr>
          <p:nvPr/>
        </p:nvPicPr>
        <p:blipFill>
          <a:blip r:embed="rId2" cstate="print"/>
          <a:srcRect/>
          <a:stretch>
            <a:fillRect/>
          </a:stretch>
        </p:blipFill>
        <p:spPr bwMode="auto">
          <a:xfrm>
            <a:off x="412750" y="1143000"/>
            <a:ext cx="9288595" cy="4724400"/>
          </a:xfrm>
          <a:prstGeom prst="rect">
            <a:avLst/>
          </a:prstGeom>
          <a:noFill/>
          <a:ln w="9525">
            <a:noFill/>
            <a:round/>
            <a:headEnd/>
            <a:tailEnd/>
          </a:ln>
        </p:spPr>
      </p:pic>
      <p:sp>
        <p:nvSpPr>
          <p:cNvPr id="3" name="Retângulo 2"/>
          <p:cNvSpPr/>
          <p:nvPr/>
        </p:nvSpPr>
        <p:spPr>
          <a:xfrm>
            <a:off x="412750" y="1"/>
            <a:ext cx="4505854" cy="707886"/>
          </a:xfrm>
          <a:prstGeom prst="rect">
            <a:avLst/>
          </a:prstGeom>
          <a:noFill/>
        </p:spPr>
        <p:txBody>
          <a:bodyPr>
            <a:spAutoFit/>
          </a:bodyPr>
          <a:lstStyle/>
          <a:p>
            <a:pPr>
              <a:defRPr/>
            </a:pPr>
            <a:r>
              <a:rPr lang="pt-BR" sz="4000" b="1" dirty="0">
                <a:solidFill>
                  <a:schemeClr val="accent1"/>
                </a:solidFill>
                <a:latin typeface="Calibri" pitchFamily="34" charset="0"/>
              </a:rPr>
              <a:t>Prática</a:t>
            </a:r>
          </a:p>
        </p:txBody>
      </p:sp>
      <p:pic>
        <p:nvPicPr>
          <p:cNvPr id="5" name="Picture 3" descr="F:\Disco Principal\Arduino\Barretuino\Barretuino.JPG"/>
          <p:cNvPicPr>
            <a:picLocks noChangeAspect="1" noChangeArrowheads="1"/>
          </p:cNvPicPr>
          <p:nvPr/>
        </p:nvPicPr>
        <p:blipFill>
          <a:blip r:embed="rId3" cstate="print"/>
          <a:srcRect/>
          <a:stretch>
            <a:fillRect/>
          </a:stretch>
        </p:blipFill>
        <p:spPr bwMode="auto">
          <a:xfrm>
            <a:off x="8596338" y="0"/>
            <a:ext cx="1309662" cy="958707"/>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bwMode="auto">
          <a:xfrm>
            <a:off x="0" y="1"/>
            <a:ext cx="7842250" cy="411163"/>
          </a:xfrm>
          <a:noFill/>
          <a:ln>
            <a:miter lim="800000"/>
            <a:headEnd/>
            <a:tailEnd/>
          </a:ln>
        </p:spPr>
        <p:txBody>
          <a:bodyPr vert="horz" wrap="square" lIns="92075" tIns="46038" rIns="92075" bIns="46038" numCol="1" anchor="t" anchorCtr="0" compatLnSpc="1">
            <a:prstTxWarp prst="textNoShape">
              <a:avLst/>
            </a:prstTxWarp>
            <a:noAutofit/>
          </a:bodyPr>
          <a:lstStyle/>
          <a:p>
            <a:r>
              <a:rPr lang="pt-BR" sz="4000" dirty="0">
                <a:latin typeface="Calibri" pitchFamily="34" charset="0"/>
                <a:ea typeface="+mn-ea"/>
                <a:cs typeface="+mn-cs"/>
              </a:rPr>
              <a:t>Arquitetura que utilizaremos</a:t>
            </a:r>
          </a:p>
        </p:txBody>
      </p:sp>
      <p:pic>
        <p:nvPicPr>
          <p:cNvPr id="30723" name="Picture 5"/>
          <p:cNvPicPr>
            <a:picLocks noChangeAspect="1" noChangeArrowheads="1"/>
          </p:cNvPicPr>
          <p:nvPr/>
        </p:nvPicPr>
        <p:blipFill>
          <a:blip r:embed="rId2" cstate="print"/>
          <a:srcRect l="86029" t="6796" r="391" b="82402"/>
          <a:stretch>
            <a:fillRect/>
          </a:stretch>
        </p:blipFill>
        <p:spPr bwMode="auto">
          <a:xfrm>
            <a:off x="5353712" y="4191000"/>
            <a:ext cx="2818738" cy="1244600"/>
          </a:xfrm>
          <a:prstGeom prst="rect">
            <a:avLst/>
          </a:prstGeom>
          <a:noFill/>
          <a:ln w="9525">
            <a:noFill/>
            <a:miter lim="800000"/>
            <a:headEnd/>
            <a:tailEnd/>
          </a:ln>
        </p:spPr>
      </p:pic>
      <p:sp>
        <p:nvSpPr>
          <p:cNvPr id="30724" name="Text Box 6"/>
          <p:cNvSpPr txBox="1">
            <a:spLocks noChangeArrowheads="1"/>
          </p:cNvSpPr>
          <p:nvPr/>
        </p:nvSpPr>
        <p:spPr bwMode="auto">
          <a:xfrm>
            <a:off x="5778500" y="5486401"/>
            <a:ext cx="1792478" cy="369332"/>
          </a:xfrm>
          <a:prstGeom prst="rect">
            <a:avLst/>
          </a:prstGeom>
          <a:noFill/>
          <a:ln w="9525">
            <a:noFill/>
            <a:miter lim="800000"/>
            <a:headEnd/>
            <a:tailEnd/>
          </a:ln>
        </p:spPr>
        <p:txBody>
          <a:bodyPr wrap="none">
            <a:spAutoFit/>
          </a:bodyPr>
          <a:lstStyle/>
          <a:p>
            <a:r>
              <a:rPr lang="pt-BR"/>
              <a:t>Banco de Dados</a:t>
            </a:r>
          </a:p>
        </p:txBody>
      </p:sp>
      <p:pic>
        <p:nvPicPr>
          <p:cNvPr id="30725" name="Picture 8"/>
          <p:cNvPicPr>
            <a:picLocks noChangeAspect="1" noChangeArrowheads="1"/>
          </p:cNvPicPr>
          <p:nvPr/>
        </p:nvPicPr>
        <p:blipFill>
          <a:blip r:embed="rId3" cstate="print"/>
          <a:srcRect l="1106" t="7443" r="82732" b="53143"/>
          <a:stretch>
            <a:fillRect/>
          </a:stretch>
        </p:blipFill>
        <p:spPr bwMode="auto">
          <a:xfrm>
            <a:off x="6108700" y="1447800"/>
            <a:ext cx="1155700" cy="1512888"/>
          </a:xfrm>
          <a:prstGeom prst="rect">
            <a:avLst/>
          </a:prstGeom>
          <a:noFill/>
          <a:ln w="9525">
            <a:noFill/>
            <a:miter lim="800000"/>
            <a:headEnd/>
            <a:tailEnd/>
          </a:ln>
        </p:spPr>
      </p:pic>
      <p:sp>
        <p:nvSpPr>
          <p:cNvPr id="30726" name="Text Box 9"/>
          <p:cNvSpPr txBox="1">
            <a:spLocks noChangeArrowheads="1"/>
          </p:cNvSpPr>
          <p:nvPr/>
        </p:nvSpPr>
        <p:spPr bwMode="auto">
          <a:xfrm>
            <a:off x="5918030" y="2992439"/>
            <a:ext cx="1463862" cy="369332"/>
          </a:xfrm>
          <a:prstGeom prst="rect">
            <a:avLst/>
          </a:prstGeom>
          <a:noFill/>
          <a:ln w="9525">
            <a:noFill/>
            <a:miter lim="800000"/>
            <a:headEnd/>
            <a:tailEnd/>
          </a:ln>
        </p:spPr>
        <p:txBody>
          <a:bodyPr wrap="none">
            <a:spAutoFit/>
          </a:bodyPr>
          <a:lstStyle/>
          <a:p>
            <a:r>
              <a:rPr lang="pt-BR" dirty="0"/>
              <a:t>IDE – Eclipse</a:t>
            </a:r>
          </a:p>
        </p:txBody>
      </p:sp>
      <p:pic>
        <p:nvPicPr>
          <p:cNvPr id="30727" name="Picture 10" descr="java%20logo"/>
          <p:cNvPicPr>
            <a:picLocks noChangeAspect="1" noChangeArrowheads="1"/>
          </p:cNvPicPr>
          <p:nvPr/>
        </p:nvPicPr>
        <p:blipFill>
          <a:blip r:embed="rId4" cstate="print"/>
          <a:srcRect/>
          <a:stretch>
            <a:fillRect/>
          </a:stretch>
        </p:blipFill>
        <p:spPr bwMode="auto">
          <a:xfrm>
            <a:off x="2063750" y="3733800"/>
            <a:ext cx="1031875" cy="1773238"/>
          </a:xfrm>
          <a:prstGeom prst="rect">
            <a:avLst/>
          </a:prstGeom>
          <a:noFill/>
          <a:ln w="9525">
            <a:noFill/>
            <a:miter lim="800000"/>
            <a:headEnd/>
            <a:tailEnd/>
          </a:ln>
        </p:spPr>
      </p:pic>
      <p:sp>
        <p:nvSpPr>
          <p:cNvPr id="30728" name="Text Box 11"/>
          <p:cNvSpPr txBox="1">
            <a:spLocks noChangeArrowheads="1"/>
          </p:cNvSpPr>
          <p:nvPr/>
        </p:nvSpPr>
        <p:spPr bwMode="auto">
          <a:xfrm>
            <a:off x="969962" y="5565776"/>
            <a:ext cx="2993384" cy="369332"/>
          </a:xfrm>
          <a:prstGeom prst="rect">
            <a:avLst/>
          </a:prstGeom>
          <a:noFill/>
          <a:ln w="9525">
            <a:noFill/>
            <a:miter lim="800000"/>
            <a:headEnd/>
            <a:tailEnd/>
          </a:ln>
        </p:spPr>
        <p:txBody>
          <a:bodyPr wrap="none">
            <a:spAutoFit/>
          </a:bodyPr>
          <a:lstStyle/>
          <a:p>
            <a:r>
              <a:rPr lang="pt-BR"/>
              <a:t>Linguagem de Programação</a:t>
            </a:r>
          </a:p>
        </p:txBody>
      </p:sp>
      <p:pic>
        <p:nvPicPr>
          <p:cNvPr id="30729" name="Picture 2" descr="http://blog.relixtechnologies.com/wp-content/uploads/2012/07/Arduino-logo-500x500.png"/>
          <p:cNvPicPr>
            <a:picLocks noChangeAspect="1" noChangeArrowheads="1"/>
          </p:cNvPicPr>
          <p:nvPr/>
        </p:nvPicPr>
        <p:blipFill>
          <a:blip r:embed="rId5" cstate="print"/>
          <a:srcRect/>
          <a:stretch>
            <a:fillRect/>
          </a:stretch>
        </p:blipFill>
        <p:spPr bwMode="auto">
          <a:xfrm>
            <a:off x="1568450" y="1219200"/>
            <a:ext cx="2228850" cy="2057400"/>
          </a:xfrm>
          <a:prstGeom prst="rect">
            <a:avLst/>
          </a:prstGeom>
          <a:noFill/>
          <a:ln w="9525">
            <a:noFill/>
            <a:miter lim="800000"/>
            <a:headEnd/>
            <a:tailEnd/>
          </a:ln>
        </p:spPr>
      </p:pic>
      <p:sp>
        <p:nvSpPr>
          <p:cNvPr id="30730" name="Text Box 9"/>
          <p:cNvSpPr txBox="1">
            <a:spLocks noChangeArrowheads="1"/>
          </p:cNvSpPr>
          <p:nvPr/>
        </p:nvSpPr>
        <p:spPr bwMode="auto">
          <a:xfrm>
            <a:off x="1913598" y="3048000"/>
            <a:ext cx="1539204" cy="369332"/>
          </a:xfrm>
          <a:prstGeom prst="rect">
            <a:avLst/>
          </a:prstGeom>
          <a:noFill/>
          <a:ln w="9525">
            <a:noFill/>
            <a:miter lim="800000"/>
            <a:headEnd/>
            <a:tailEnd/>
          </a:ln>
        </p:spPr>
        <p:txBody>
          <a:bodyPr wrap="none">
            <a:spAutoFit/>
          </a:bodyPr>
          <a:lstStyle/>
          <a:p>
            <a:r>
              <a:rPr lang="pt-BR" dirty="0"/>
              <a:t>IDE – </a:t>
            </a:r>
            <a:r>
              <a:rPr lang="pt-BR" dirty="0" err="1"/>
              <a:t>Arduino</a:t>
            </a:r>
            <a:endParaRPr lang="pt-BR" dirty="0"/>
          </a:p>
        </p:txBody>
      </p:sp>
      <p:pic>
        <p:nvPicPr>
          <p:cNvPr id="30731" name="Picture 3" descr="D:\Arduino\oshw-logo-400-px.png"/>
          <p:cNvPicPr>
            <a:picLocks noChangeAspect="1" noChangeArrowheads="1"/>
          </p:cNvPicPr>
          <p:nvPr/>
        </p:nvPicPr>
        <p:blipFill>
          <a:blip r:embed="rId6" cstate="print"/>
          <a:srcRect/>
          <a:stretch>
            <a:fillRect/>
          </a:stretch>
        </p:blipFill>
        <p:spPr bwMode="auto">
          <a:xfrm>
            <a:off x="166654" y="642918"/>
            <a:ext cx="1052513" cy="1019175"/>
          </a:xfrm>
          <a:prstGeom prst="rect">
            <a:avLst/>
          </a:prstGeom>
          <a:noFill/>
          <a:ln w="9525">
            <a:noFill/>
            <a:miter lim="800000"/>
            <a:headEnd/>
            <a:tailEnd/>
          </a:ln>
        </p:spPr>
      </p:pic>
      <p:pic>
        <p:nvPicPr>
          <p:cNvPr id="13" name="Picture 3" descr="F:\Disco Principal\Arduino\Barretuino\Barretuino.JPG"/>
          <p:cNvPicPr>
            <a:picLocks noChangeAspect="1" noChangeArrowheads="1"/>
          </p:cNvPicPr>
          <p:nvPr/>
        </p:nvPicPr>
        <p:blipFill>
          <a:blip r:embed="rId7" cstate="print"/>
          <a:srcRect/>
          <a:stretch>
            <a:fillRect/>
          </a:stretch>
        </p:blipFill>
        <p:spPr bwMode="auto">
          <a:xfrm>
            <a:off x="8596338" y="0"/>
            <a:ext cx="1309662" cy="958707"/>
          </a:xfrm>
          <a:prstGeom prst="rect">
            <a:avLst/>
          </a:prstGeom>
          <a:noFill/>
        </p:spPr>
      </p:pic>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1" y="1"/>
            <a:ext cx="9201471" cy="646331"/>
          </a:xfrm>
          <a:prstGeom prst="rect">
            <a:avLst/>
          </a:prstGeom>
          <a:noFill/>
        </p:spPr>
        <p:txBody>
          <a:bodyPr wrap="square">
            <a:spAutoFit/>
          </a:bodyPr>
          <a:lstStyle/>
          <a:p>
            <a:pPr>
              <a:defRPr/>
            </a:pPr>
            <a:r>
              <a:rPr lang="pt-BR" sz="3600" b="1" dirty="0">
                <a:solidFill>
                  <a:schemeClr val="accent1"/>
                </a:solidFill>
                <a:latin typeface="Calibri" pitchFamily="34" charset="0"/>
              </a:rPr>
              <a:t>Preparando o ambiente de desenvolvimento</a:t>
            </a:r>
          </a:p>
        </p:txBody>
      </p:sp>
      <p:pic>
        <p:nvPicPr>
          <p:cNvPr id="5"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
        <p:nvSpPr>
          <p:cNvPr id="8" name="Retângulo 7"/>
          <p:cNvSpPr/>
          <p:nvPr/>
        </p:nvSpPr>
        <p:spPr>
          <a:xfrm>
            <a:off x="272480" y="1052736"/>
            <a:ext cx="9129464" cy="2554545"/>
          </a:xfrm>
          <a:prstGeom prst="rect">
            <a:avLst/>
          </a:prstGeom>
          <a:noFill/>
        </p:spPr>
        <p:txBody>
          <a:bodyPr wrap="square">
            <a:spAutoFit/>
          </a:bodyPr>
          <a:lstStyle/>
          <a:p>
            <a:pPr algn="just"/>
            <a:r>
              <a:rPr lang="pt-BR" sz="2400" dirty="0"/>
              <a:t>1) Passo:  Baixando a IDE do Arduino</a:t>
            </a:r>
          </a:p>
          <a:p>
            <a:pPr algn="just"/>
            <a:r>
              <a:rPr lang="pt-BR" sz="2400" dirty="0"/>
              <a:t>Com o seu navegador iniciado acesse o endereço: </a:t>
            </a:r>
            <a:r>
              <a:rPr lang="pt-BR" sz="2400" dirty="0">
                <a:hlinkClick r:id="rId3"/>
              </a:rPr>
              <a:t>http://arduino.cc/en/Main/Software</a:t>
            </a:r>
            <a:endParaRPr lang="pt-BR" sz="2400" dirty="0"/>
          </a:p>
          <a:p>
            <a:pPr algn="just"/>
            <a:endParaRPr lang="pt-BR" sz="1050" dirty="0"/>
          </a:p>
          <a:p>
            <a:pPr algn="just"/>
            <a:r>
              <a:rPr lang="pt-BR" sz="2400" dirty="0"/>
              <a:t>Uma vez acessado este clique no link para o seu sistema operacional como mostrado na figura abaixo, neste caso para Windows.</a:t>
            </a:r>
          </a:p>
        </p:txBody>
      </p:sp>
      <p:pic>
        <p:nvPicPr>
          <p:cNvPr id="95234" name="Picture 2" descr="http://www.oficinadanet.com.br/imagens/post/14674/image011_mini.jpg"/>
          <p:cNvPicPr>
            <a:picLocks noChangeAspect="1" noChangeArrowheads="1"/>
          </p:cNvPicPr>
          <p:nvPr/>
        </p:nvPicPr>
        <p:blipFill>
          <a:blip r:embed="rId4" cstate="print"/>
          <a:srcRect/>
          <a:stretch>
            <a:fillRect/>
          </a:stretch>
        </p:blipFill>
        <p:spPr bwMode="auto">
          <a:xfrm>
            <a:off x="2792760" y="3334493"/>
            <a:ext cx="4486275" cy="1390651"/>
          </a:xfrm>
          <a:prstGeom prst="rect">
            <a:avLst/>
          </a:prstGeom>
          <a:noFill/>
        </p:spPr>
      </p:pic>
      <p:sp>
        <p:nvSpPr>
          <p:cNvPr id="9" name="Retângulo 8"/>
          <p:cNvSpPr/>
          <p:nvPr/>
        </p:nvSpPr>
        <p:spPr>
          <a:xfrm>
            <a:off x="488504" y="4758243"/>
            <a:ext cx="8280920" cy="461665"/>
          </a:xfrm>
          <a:prstGeom prst="rect">
            <a:avLst/>
          </a:prstGeom>
        </p:spPr>
        <p:txBody>
          <a:bodyPr wrap="square">
            <a:spAutoFit/>
          </a:bodyPr>
          <a:lstStyle/>
          <a:p>
            <a:r>
              <a:rPr lang="pt-BR" sz="2400" dirty="0"/>
              <a:t>Uma nova página passa a ser exibida,  clique no link indicado:</a:t>
            </a:r>
          </a:p>
        </p:txBody>
      </p:sp>
      <p:pic>
        <p:nvPicPr>
          <p:cNvPr id="95236" name="Picture 4" descr="http://www.oficinadanet.com.br/imagens/post/14674/image012_mini.jpg"/>
          <p:cNvPicPr>
            <a:picLocks noChangeAspect="1" noChangeArrowheads="1"/>
          </p:cNvPicPr>
          <p:nvPr/>
        </p:nvPicPr>
        <p:blipFill>
          <a:blip r:embed="rId5" cstate="print"/>
          <a:srcRect t="27607" b="14872"/>
          <a:stretch>
            <a:fillRect/>
          </a:stretch>
        </p:blipFill>
        <p:spPr bwMode="auto">
          <a:xfrm>
            <a:off x="2720752" y="5301208"/>
            <a:ext cx="4629150" cy="1008112"/>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1" y="1"/>
            <a:ext cx="9201471" cy="646331"/>
          </a:xfrm>
          <a:prstGeom prst="rect">
            <a:avLst/>
          </a:prstGeom>
          <a:noFill/>
        </p:spPr>
        <p:txBody>
          <a:bodyPr wrap="square">
            <a:spAutoFit/>
          </a:bodyPr>
          <a:lstStyle/>
          <a:p>
            <a:pPr>
              <a:defRPr/>
            </a:pPr>
            <a:r>
              <a:rPr lang="pt-BR" sz="3600" b="1" dirty="0">
                <a:solidFill>
                  <a:schemeClr val="accent1"/>
                </a:solidFill>
                <a:latin typeface="Calibri" pitchFamily="34" charset="0"/>
              </a:rPr>
              <a:t>“Instalando” o Arduino</a:t>
            </a:r>
          </a:p>
        </p:txBody>
      </p:sp>
      <p:pic>
        <p:nvPicPr>
          <p:cNvPr id="5"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
        <p:nvSpPr>
          <p:cNvPr id="8" name="Retângulo 7"/>
          <p:cNvSpPr/>
          <p:nvPr/>
        </p:nvSpPr>
        <p:spPr>
          <a:xfrm>
            <a:off x="272480" y="1052736"/>
            <a:ext cx="9129464" cy="1200329"/>
          </a:xfrm>
          <a:prstGeom prst="rect">
            <a:avLst/>
          </a:prstGeom>
          <a:noFill/>
        </p:spPr>
        <p:txBody>
          <a:bodyPr wrap="square">
            <a:spAutoFit/>
          </a:bodyPr>
          <a:lstStyle/>
          <a:p>
            <a:r>
              <a:rPr lang="pt-BR" sz="2400" dirty="0"/>
              <a:t>Localize o arquivo baixado para o seu computador mostrado na figura abaixo, arraste-o para uma pasta criada para este fim e descompacte-o.</a:t>
            </a:r>
          </a:p>
        </p:txBody>
      </p:sp>
      <p:pic>
        <p:nvPicPr>
          <p:cNvPr id="10" name="Imagem 9" descr="http://www.oficinadanet.com.br/imagens/post/14674/image013_mini.jpg"/>
          <p:cNvPicPr/>
          <p:nvPr/>
        </p:nvPicPr>
        <p:blipFill>
          <a:blip r:embed="rId3" cstate="print"/>
          <a:srcRect/>
          <a:stretch>
            <a:fillRect/>
          </a:stretch>
        </p:blipFill>
        <p:spPr bwMode="auto">
          <a:xfrm>
            <a:off x="2000672" y="2276872"/>
            <a:ext cx="5563508" cy="2013694"/>
          </a:xfrm>
          <a:prstGeom prst="rect">
            <a:avLst/>
          </a:prstGeom>
          <a:noFill/>
          <a:ln w="9525">
            <a:noFill/>
            <a:miter lim="800000"/>
            <a:headEnd/>
            <a:tailEnd/>
          </a:ln>
        </p:spPr>
      </p:pic>
      <p:pic>
        <p:nvPicPr>
          <p:cNvPr id="11" name="Imagem 10" descr="http://www.oficinadanet.com.br/imagens/post/14674/td_image014_mini.jpg"/>
          <p:cNvPicPr/>
          <p:nvPr/>
        </p:nvPicPr>
        <p:blipFill>
          <a:blip r:embed="rId4" cstate="print"/>
          <a:srcRect/>
          <a:stretch>
            <a:fillRect/>
          </a:stretch>
        </p:blipFill>
        <p:spPr bwMode="auto">
          <a:xfrm>
            <a:off x="1856656" y="4509120"/>
            <a:ext cx="6208916" cy="1512168"/>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1" y="1"/>
            <a:ext cx="9201471" cy="646331"/>
          </a:xfrm>
          <a:prstGeom prst="rect">
            <a:avLst/>
          </a:prstGeom>
          <a:noFill/>
        </p:spPr>
        <p:txBody>
          <a:bodyPr wrap="square">
            <a:spAutoFit/>
          </a:bodyPr>
          <a:lstStyle/>
          <a:p>
            <a:pPr>
              <a:defRPr/>
            </a:pPr>
            <a:r>
              <a:rPr lang="pt-BR" sz="3600" b="1" dirty="0">
                <a:solidFill>
                  <a:schemeClr val="accent1"/>
                </a:solidFill>
                <a:latin typeface="Calibri" pitchFamily="34" charset="0"/>
              </a:rPr>
              <a:t>Executando</a:t>
            </a:r>
          </a:p>
        </p:txBody>
      </p:sp>
      <p:pic>
        <p:nvPicPr>
          <p:cNvPr id="5"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
        <p:nvSpPr>
          <p:cNvPr id="8" name="Retângulo 7"/>
          <p:cNvSpPr/>
          <p:nvPr/>
        </p:nvSpPr>
        <p:spPr>
          <a:xfrm>
            <a:off x="272480" y="1052736"/>
            <a:ext cx="9129464" cy="1200329"/>
          </a:xfrm>
          <a:prstGeom prst="rect">
            <a:avLst/>
          </a:prstGeom>
          <a:noFill/>
        </p:spPr>
        <p:txBody>
          <a:bodyPr wrap="square">
            <a:spAutoFit/>
          </a:bodyPr>
          <a:lstStyle/>
          <a:p>
            <a:r>
              <a:rPr lang="pt-BR" sz="2400" dirty="0"/>
              <a:t>Abra a pasta indicada na figura anterior e note que nesta existe um arquivo de nome arduino.exe como indicado na figura. É ele que deve ser usado para iniciar a IDE do Arduino.</a:t>
            </a:r>
          </a:p>
        </p:txBody>
      </p:sp>
      <p:pic>
        <p:nvPicPr>
          <p:cNvPr id="7" name="Imagem 6" descr="http://www.oficinadanet.com.br/imagens/post/14674/td_image015_mini.jpg"/>
          <p:cNvPicPr/>
          <p:nvPr/>
        </p:nvPicPr>
        <p:blipFill>
          <a:blip r:embed="rId3" cstate="print"/>
          <a:srcRect/>
          <a:stretch>
            <a:fillRect/>
          </a:stretch>
        </p:blipFill>
        <p:spPr bwMode="auto">
          <a:xfrm>
            <a:off x="1424608" y="2492896"/>
            <a:ext cx="7145020" cy="1913890"/>
          </a:xfrm>
          <a:prstGeom prst="rect">
            <a:avLst/>
          </a:prstGeom>
          <a:noFill/>
          <a:ln w="9525">
            <a:noFill/>
            <a:miter lim="800000"/>
            <a:headEnd/>
            <a:tailEnd/>
          </a:ln>
        </p:spPr>
      </p:pic>
      <p:sp>
        <p:nvSpPr>
          <p:cNvPr id="1025" name="Rectangle 1"/>
          <p:cNvSpPr>
            <a:spLocks noChangeArrowheads="1"/>
          </p:cNvSpPr>
          <p:nvPr/>
        </p:nvSpPr>
        <p:spPr bwMode="auto">
          <a:xfrm>
            <a:off x="920552" y="4797152"/>
            <a:ext cx="468052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pt-BR" sz="2400" dirty="0"/>
              <a:t>Para facilitar a sua vida pode ser criado um atalho deste arquivo e copiá-lo para a área de ‘</a:t>
            </a:r>
          </a:p>
        </p:txBody>
      </p:sp>
      <p:pic>
        <p:nvPicPr>
          <p:cNvPr id="9" name="Imagem 8" descr="http://www.oficinadanet.com.br/imagens/post/14674/image016_mini.jpg"/>
          <p:cNvPicPr/>
          <p:nvPr/>
        </p:nvPicPr>
        <p:blipFill>
          <a:blip r:embed="rId4" cstate="print"/>
          <a:srcRect/>
          <a:stretch>
            <a:fillRect/>
          </a:stretch>
        </p:blipFill>
        <p:spPr bwMode="auto">
          <a:xfrm>
            <a:off x="5673080" y="4581128"/>
            <a:ext cx="2445385" cy="165862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1" y="1"/>
            <a:ext cx="9201471" cy="1200329"/>
          </a:xfrm>
          <a:prstGeom prst="rect">
            <a:avLst/>
          </a:prstGeom>
          <a:noFill/>
        </p:spPr>
        <p:txBody>
          <a:bodyPr wrap="square">
            <a:spAutoFit/>
          </a:bodyPr>
          <a:lstStyle/>
          <a:p>
            <a:pPr>
              <a:defRPr/>
            </a:pPr>
            <a:r>
              <a:rPr lang="pt-BR" sz="3600" b="1" dirty="0">
                <a:solidFill>
                  <a:schemeClr val="accent1"/>
                </a:solidFill>
                <a:latin typeface="Calibri" pitchFamily="34" charset="0"/>
              </a:rPr>
              <a:t>Atualização do </a:t>
            </a:r>
            <a:r>
              <a:rPr lang="pt-BR" sz="3600" b="1" dirty="0" err="1">
                <a:solidFill>
                  <a:schemeClr val="accent1"/>
                </a:solidFill>
                <a:latin typeface="Calibri" pitchFamily="34" charset="0"/>
              </a:rPr>
              <a:t>Driver</a:t>
            </a:r>
            <a:r>
              <a:rPr lang="pt-BR" sz="3600" b="1" dirty="0">
                <a:solidFill>
                  <a:schemeClr val="accent1"/>
                </a:solidFill>
                <a:latin typeface="Calibri" pitchFamily="34" charset="0"/>
              </a:rPr>
              <a:t> no Gerenciador de Dispositivos</a:t>
            </a:r>
          </a:p>
        </p:txBody>
      </p:sp>
      <p:pic>
        <p:nvPicPr>
          <p:cNvPr id="5"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pic>
        <p:nvPicPr>
          <p:cNvPr id="1026" name="Picture 2"/>
          <p:cNvPicPr>
            <a:picLocks noChangeAspect="1" noChangeArrowheads="1"/>
          </p:cNvPicPr>
          <p:nvPr/>
        </p:nvPicPr>
        <p:blipFill>
          <a:blip r:embed="rId3" cstate="print"/>
          <a:srcRect/>
          <a:stretch>
            <a:fillRect/>
          </a:stretch>
        </p:blipFill>
        <p:spPr bwMode="auto">
          <a:xfrm>
            <a:off x="272480" y="1484784"/>
            <a:ext cx="6010275" cy="449580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l="17347" t="11787" r="37825" b="44836"/>
          <a:stretch>
            <a:fillRect/>
          </a:stretch>
        </p:blipFill>
        <p:spPr bwMode="auto">
          <a:xfrm>
            <a:off x="3872880" y="3573016"/>
            <a:ext cx="5832648" cy="3024336"/>
          </a:xfrm>
          <a:prstGeom prst="rect">
            <a:avLst/>
          </a:prstGeom>
          <a:noFill/>
          <a:ln w="9525">
            <a:solidFill>
              <a:schemeClr val="accent6">
                <a:lumMod val="75000"/>
              </a:schemeClr>
            </a:solid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11"/>
          <p:cNvSpPr/>
          <p:nvPr/>
        </p:nvSpPr>
        <p:spPr>
          <a:xfrm>
            <a:off x="330200" y="1"/>
            <a:ext cx="4505854" cy="707886"/>
          </a:xfrm>
          <a:prstGeom prst="rect">
            <a:avLst/>
          </a:prstGeom>
          <a:noFill/>
        </p:spPr>
        <p:txBody>
          <a:bodyPr>
            <a:spAutoFit/>
          </a:bodyPr>
          <a:lstStyle/>
          <a:p>
            <a:pPr>
              <a:defRPr/>
            </a:pPr>
            <a:r>
              <a:rPr lang="pt-BR" sz="4000" b="1" dirty="0">
                <a:solidFill>
                  <a:schemeClr val="accent1"/>
                </a:solidFill>
                <a:latin typeface="Calibri" pitchFamily="34" charset="0"/>
              </a:rPr>
              <a:t>IDE</a:t>
            </a:r>
          </a:p>
        </p:txBody>
      </p:sp>
      <p:pic>
        <p:nvPicPr>
          <p:cNvPr id="9219" name="Picture 4"/>
          <p:cNvPicPr>
            <a:picLocks noChangeAspect="1" noChangeArrowheads="1"/>
          </p:cNvPicPr>
          <p:nvPr/>
        </p:nvPicPr>
        <p:blipFill>
          <a:blip r:embed="rId3" cstate="print"/>
          <a:srcRect/>
          <a:stretch>
            <a:fillRect/>
          </a:stretch>
        </p:blipFill>
        <p:spPr bwMode="auto">
          <a:xfrm>
            <a:off x="2373312" y="762000"/>
            <a:ext cx="4808538" cy="5753100"/>
          </a:xfrm>
          <a:prstGeom prst="rect">
            <a:avLst/>
          </a:prstGeom>
          <a:noFill/>
          <a:ln w="9525">
            <a:noFill/>
            <a:miter lim="800000"/>
            <a:headEnd/>
            <a:tailEnd/>
          </a:ln>
        </p:spPr>
      </p:pic>
      <p:pic>
        <p:nvPicPr>
          <p:cNvPr id="5" name="Picture 3" descr="F:\Disco Principal\Arduino\Barretuino\Barretuino.JPG"/>
          <p:cNvPicPr>
            <a:picLocks noChangeAspect="1" noChangeArrowheads="1"/>
          </p:cNvPicPr>
          <p:nvPr/>
        </p:nvPicPr>
        <p:blipFill>
          <a:blip r:embed="rId4" cstate="print"/>
          <a:srcRect/>
          <a:stretch>
            <a:fillRect/>
          </a:stretch>
        </p:blipFill>
        <p:spPr bwMode="auto">
          <a:xfrm>
            <a:off x="8596338" y="0"/>
            <a:ext cx="1309662" cy="958707"/>
          </a:xfrm>
          <a:prstGeom prst="rect">
            <a:avLst/>
          </a:prstGeom>
          <a:noFill/>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11"/>
          <p:cNvSpPr/>
          <p:nvPr/>
        </p:nvSpPr>
        <p:spPr>
          <a:xfrm>
            <a:off x="330200" y="1"/>
            <a:ext cx="4505854" cy="707886"/>
          </a:xfrm>
          <a:prstGeom prst="rect">
            <a:avLst/>
          </a:prstGeom>
          <a:noFill/>
        </p:spPr>
        <p:txBody>
          <a:bodyPr>
            <a:spAutoFit/>
          </a:bodyPr>
          <a:lstStyle/>
          <a:p>
            <a:pPr>
              <a:defRPr/>
            </a:pPr>
            <a:r>
              <a:rPr lang="pt-BR" sz="4000" b="1" dirty="0">
                <a:solidFill>
                  <a:schemeClr val="accent1"/>
                </a:solidFill>
                <a:latin typeface="Calibri" pitchFamily="34" charset="0"/>
              </a:rPr>
              <a:t>IDE</a:t>
            </a:r>
          </a:p>
        </p:txBody>
      </p:sp>
      <p:pic>
        <p:nvPicPr>
          <p:cNvPr id="10243" name="Picture 4"/>
          <p:cNvPicPr>
            <a:picLocks noChangeAspect="1" noChangeArrowheads="1"/>
          </p:cNvPicPr>
          <p:nvPr/>
        </p:nvPicPr>
        <p:blipFill>
          <a:blip r:embed="rId3" cstate="print"/>
          <a:srcRect/>
          <a:stretch>
            <a:fillRect/>
          </a:stretch>
        </p:blipFill>
        <p:spPr bwMode="auto">
          <a:xfrm>
            <a:off x="2373312" y="762000"/>
            <a:ext cx="4808538" cy="5753100"/>
          </a:xfrm>
          <a:prstGeom prst="rect">
            <a:avLst/>
          </a:prstGeom>
          <a:noFill/>
          <a:ln w="9525">
            <a:noFill/>
            <a:miter lim="800000"/>
            <a:headEnd/>
            <a:tailEnd/>
          </a:ln>
        </p:spPr>
      </p:pic>
      <p:sp>
        <p:nvSpPr>
          <p:cNvPr id="6" name="Texto Explicativo 1 5"/>
          <p:cNvSpPr/>
          <p:nvPr/>
        </p:nvSpPr>
        <p:spPr>
          <a:xfrm>
            <a:off x="412750" y="1539876"/>
            <a:ext cx="1568450" cy="612775"/>
          </a:xfrm>
          <a:prstGeom prst="borderCallout1">
            <a:avLst>
              <a:gd name="adj1" fmla="val 41138"/>
              <a:gd name="adj2" fmla="val 99035"/>
              <a:gd name="adj3" fmla="val -21828"/>
              <a:gd name="adj4" fmla="val 138509"/>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dirty="0">
                <a:solidFill>
                  <a:schemeClr val="tx1"/>
                </a:solidFill>
              </a:rPr>
              <a:t>Compilar </a:t>
            </a:r>
          </a:p>
        </p:txBody>
      </p:sp>
      <p:sp>
        <p:nvSpPr>
          <p:cNvPr id="7" name="Texto Explicativo 1 6"/>
          <p:cNvSpPr/>
          <p:nvPr/>
        </p:nvSpPr>
        <p:spPr>
          <a:xfrm>
            <a:off x="330200" y="2286001"/>
            <a:ext cx="1733550" cy="612775"/>
          </a:xfrm>
          <a:prstGeom prst="borderCallout1">
            <a:avLst>
              <a:gd name="adj1" fmla="val 41138"/>
              <a:gd name="adj2" fmla="val 99035"/>
              <a:gd name="adj3" fmla="val -136256"/>
              <a:gd name="adj4" fmla="val 143522"/>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dirty="0">
                <a:solidFill>
                  <a:schemeClr val="tx1"/>
                </a:solidFill>
              </a:rPr>
              <a:t>Fazer </a:t>
            </a:r>
            <a:r>
              <a:rPr lang="pt-BR" dirty="0" err="1">
                <a:solidFill>
                  <a:schemeClr val="tx1"/>
                </a:solidFill>
              </a:rPr>
              <a:t>upload</a:t>
            </a:r>
            <a:r>
              <a:rPr lang="pt-BR" dirty="0">
                <a:solidFill>
                  <a:schemeClr val="tx1"/>
                </a:solidFill>
              </a:rPr>
              <a:t> do programa</a:t>
            </a:r>
          </a:p>
        </p:txBody>
      </p:sp>
      <p:sp>
        <p:nvSpPr>
          <p:cNvPr id="9" name="Texto Explicativo 1 8"/>
          <p:cNvSpPr/>
          <p:nvPr/>
        </p:nvSpPr>
        <p:spPr>
          <a:xfrm>
            <a:off x="330200" y="3048001"/>
            <a:ext cx="1733550" cy="612775"/>
          </a:xfrm>
          <a:prstGeom prst="borderCallout1">
            <a:avLst>
              <a:gd name="adj1" fmla="val 41138"/>
              <a:gd name="adj2" fmla="val 99035"/>
              <a:gd name="adj3" fmla="val -270585"/>
              <a:gd name="adj4" fmla="val 16447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dirty="0">
                <a:solidFill>
                  <a:schemeClr val="tx1"/>
                </a:solidFill>
              </a:rPr>
              <a:t>Novo programa</a:t>
            </a:r>
          </a:p>
        </p:txBody>
      </p:sp>
      <p:sp>
        <p:nvSpPr>
          <p:cNvPr id="10" name="Texto Explicativo 1 9"/>
          <p:cNvSpPr/>
          <p:nvPr/>
        </p:nvSpPr>
        <p:spPr>
          <a:xfrm>
            <a:off x="330200" y="3806826"/>
            <a:ext cx="1733550" cy="612775"/>
          </a:xfrm>
          <a:prstGeom prst="borderCallout1">
            <a:avLst>
              <a:gd name="adj1" fmla="val 41138"/>
              <a:gd name="adj2" fmla="val 99035"/>
              <a:gd name="adj3" fmla="val -389988"/>
              <a:gd name="adj4" fmla="val 179713"/>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dirty="0">
                <a:solidFill>
                  <a:schemeClr val="tx1"/>
                </a:solidFill>
              </a:rPr>
              <a:t>Abrir programa</a:t>
            </a:r>
          </a:p>
        </p:txBody>
      </p:sp>
      <p:sp>
        <p:nvSpPr>
          <p:cNvPr id="11" name="Texto Explicativo 1 10"/>
          <p:cNvSpPr/>
          <p:nvPr/>
        </p:nvSpPr>
        <p:spPr>
          <a:xfrm>
            <a:off x="330200" y="4572001"/>
            <a:ext cx="1733550" cy="612775"/>
          </a:xfrm>
          <a:prstGeom prst="borderCallout1">
            <a:avLst>
              <a:gd name="adj1" fmla="val 41138"/>
              <a:gd name="adj2" fmla="val 99035"/>
              <a:gd name="adj3" fmla="val -509391"/>
              <a:gd name="adj4" fmla="val 192094"/>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dirty="0">
                <a:solidFill>
                  <a:schemeClr val="tx1"/>
                </a:solidFill>
              </a:rPr>
              <a:t>Salvar</a:t>
            </a:r>
          </a:p>
          <a:p>
            <a:pPr algn="ctr">
              <a:defRPr/>
            </a:pPr>
            <a:r>
              <a:rPr lang="pt-BR" dirty="0">
                <a:solidFill>
                  <a:schemeClr val="tx1"/>
                </a:solidFill>
              </a:rPr>
              <a:t>programa</a:t>
            </a:r>
          </a:p>
        </p:txBody>
      </p:sp>
      <p:sp>
        <p:nvSpPr>
          <p:cNvPr id="13" name="Texto Explicativo 1 12"/>
          <p:cNvSpPr/>
          <p:nvPr/>
        </p:nvSpPr>
        <p:spPr>
          <a:xfrm>
            <a:off x="7512050" y="1828801"/>
            <a:ext cx="1568450" cy="612775"/>
          </a:xfrm>
          <a:prstGeom prst="borderCallout1">
            <a:avLst>
              <a:gd name="adj1" fmla="val 51088"/>
              <a:gd name="adj2" fmla="val -2018"/>
              <a:gd name="adj3" fmla="val -64117"/>
              <a:gd name="adj4" fmla="val -36228"/>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dirty="0">
                <a:solidFill>
                  <a:schemeClr val="tx1"/>
                </a:solidFill>
              </a:rPr>
              <a:t>Monitor</a:t>
            </a:r>
          </a:p>
          <a:p>
            <a:pPr algn="ctr">
              <a:defRPr/>
            </a:pPr>
            <a:r>
              <a:rPr lang="pt-BR" dirty="0">
                <a:solidFill>
                  <a:schemeClr val="tx1"/>
                </a:solidFill>
              </a:rPr>
              <a:t>Serial</a:t>
            </a:r>
          </a:p>
        </p:txBody>
      </p:sp>
      <p:sp>
        <p:nvSpPr>
          <p:cNvPr id="14" name="Texto Explicativo 1 13"/>
          <p:cNvSpPr/>
          <p:nvPr/>
        </p:nvSpPr>
        <p:spPr>
          <a:xfrm>
            <a:off x="7677150" y="2971801"/>
            <a:ext cx="1568450" cy="612775"/>
          </a:xfrm>
          <a:prstGeom prst="borderCallout1">
            <a:avLst>
              <a:gd name="adj1" fmla="val 51088"/>
              <a:gd name="adj2" fmla="val -2018"/>
              <a:gd name="adj3" fmla="val 45336"/>
              <a:gd name="adj4" fmla="val -9096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dirty="0">
                <a:solidFill>
                  <a:schemeClr val="tx1"/>
                </a:solidFill>
              </a:rPr>
              <a:t>Área do Programa</a:t>
            </a:r>
          </a:p>
        </p:txBody>
      </p:sp>
      <p:sp>
        <p:nvSpPr>
          <p:cNvPr id="15" name="Texto Explicativo 1 14"/>
          <p:cNvSpPr/>
          <p:nvPr/>
        </p:nvSpPr>
        <p:spPr>
          <a:xfrm>
            <a:off x="7594600" y="5029201"/>
            <a:ext cx="1568450" cy="612775"/>
          </a:xfrm>
          <a:prstGeom prst="borderCallout1">
            <a:avLst>
              <a:gd name="adj1" fmla="val 51088"/>
              <a:gd name="adj2" fmla="val -2018"/>
              <a:gd name="adj3" fmla="val 45336"/>
              <a:gd name="adj4" fmla="val -9096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dirty="0">
                <a:solidFill>
                  <a:schemeClr val="tx1"/>
                </a:solidFill>
              </a:rPr>
              <a:t>Status</a:t>
            </a:r>
          </a:p>
        </p:txBody>
      </p:sp>
      <p:sp>
        <p:nvSpPr>
          <p:cNvPr id="16" name="Texto Explicativo 1 15"/>
          <p:cNvSpPr/>
          <p:nvPr/>
        </p:nvSpPr>
        <p:spPr>
          <a:xfrm>
            <a:off x="7412302" y="5791201"/>
            <a:ext cx="2393950" cy="612775"/>
          </a:xfrm>
          <a:prstGeom prst="borderCallout1">
            <a:avLst>
              <a:gd name="adj1" fmla="val 51088"/>
              <a:gd name="adj2" fmla="val -2018"/>
              <a:gd name="adj3" fmla="val 82650"/>
              <a:gd name="adj4" fmla="val -15466"/>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dirty="0">
                <a:solidFill>
                  <a:schemeClr val="tx1"/>
                </a:solidFill>
              </a:rPr>
              <a:t>Informações de Comunicação</a:t>
            </a:r>
          </a:p>
        </p:txBody>
      </p:sp>
      <p:pic>
        <p:nvPicPr>
          <p:cNvPr id="18" name="Picture 3" descr="F:\Disco Principal\Arduino\Barretuino\Barretuino.JPG"/>
          <p:cNvPicPr>
            <a:picLocks noChangeAspect="1" noChangeArrowheads="1"/>
          </p:cNvPicPr>
          <p:nvPr/>
        </p:nvPicPr>
        <p:blipFill>
          <a:blip r:embed="rId4" cstate="print"/>
          <a:srcRect/>
          <a:stretch>
            <a:fillRect/>
          </a:stretch>
        </p:blipFill>
        <p:spPr bwMode="auto">
          <a:xfrm>
            <a:off x="8596338" y="0"/>
            <a:ext cx="1309662" cy="958707"/>
          </a:xfrm>
          <a:prstGeom prst="rect">
            <a:avLst/>
          </a:prstGeom>
          <a:noFill/>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l="4387"/>
          <a:stretch>
            <a:fillRect/>
          </a:stretch>
        </p:blipFill>
        <p:spPr bwMode="auto">
          <a:xfrm>
            <a:off x="825500" y="1219200"/>
            <a:ext cx="8117417" cy="4678363"/>
          </a:xfrm>
          <a:prstGeom prst="rect">
            <a:avLst/>
          </a:prstGeom>
          <a:noFill/>
          <a:ln w="9525">
            <a:noFill/>
            <a:miter lim="800000"/>
            <a:headEnd/>
            <a:tailEnd/>
          </a:ln>
        </p:spPr>
      </p:pic>
      <p:sp>
        <p:nvSpPr>
          <p:cNvPr id="3" name="Retângulo 2"/>
          <p:cNvSpPr/>
          <p:nvPr/>
        </p:nvSpPr>
        <p:spPr>
          <a:xfrm>
            <a:off x="412750" y="1"/>
            <a:ext cx="4505854" cy="707886"/>
          </a:xfrm>
          <a:prstGeom prst="rect">
            <a:avLst/>
          </a:prstGeom>
          <a:noFill/>
        </p:spPr>
        <p:txBody>
          <a:bodyPr>
            <a:spAutoFit/>
          </a:bodyPr>
          <a:lstStyle/>
          <a:p>
            <a:pPr>
              <a:defRPr/>
            </a:pPr>
            <a:r>
              <a:rPr lang="pt-BR" sz="4000" b="1" dirty="0">
                <a:solidFill>
                  <a:schemeClr val="accent1"/>
                </a:solidFill>
                <a:latin typeface="Calibri" pitchFamily="34" charset="0"/>
              </a:rPr>
              <a:t>Ciclo de Vida</a:t>
            </a:r>
          </a:p>
        </p:txBody>
      </p:sp>
      <p:pic>
        <p:nvPicPr>
          <p:cNvPr id="5" name="Picture 3" descr="F:\Disco Principal\Arduino\Barretuino\Barretuino.JPG"/>
          <p:cNvPicPr>
            <a:picLocks noChangeAspect="1" noChangeArrowheads="1"/>
          </p:cNvPicPr>
          <p:nvPr/>
        </p:nvPicPr>
        <p:blipFill>
          <a:blip r:embed="rId3" cstate="print"/>
          <a:srcRect/>
          <a:stretch>
            <a:fillRect/>
          </a:stretch>
        </p:blipFill>
        <p:spPr bwMode="auto">
          <a:xfrm>
            <a:off x="8596338" y="0"/>
            <a:ext cx="1309662" cy="958707"/>
          </a:xfrm>
          <a:prstGeom prst="rect">
            <a:avLst/>
          </a:prstGeom>
          <a:noFill/>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82551" y="1"/>
            <a:ext cx="4504135" cy="707886"/>
          </a:xfrm>
          <a:prstGeom prst="rect">
            <a:avLst/>
          </a:prstGeom>
          <a:noFill/>
        </p:spPr>
        <p:txBody>
          <a:bodyPr>
            <a:spAutoFit/>
          </a:bodyPr>
          <a:lstStyle/>
          <a:p>
            <a:pPr>
              <a:defRPr/>
            </a:pPr>
            <a:r>
              <a:rPr lang="pt-BR" sz="4000" b="1" dirty="0">
                <a:solidFill>
                  <a:schemeClr val="accent1"/>
                </a:solidFill>
                <a:latin typeface="Calibri" pitchFamily="34" charset="0"/>
              </a:rPr>
              <a:t>Arduino</a:t>
            </a:r>
          </a:p>
        </p:txBody>
      </p:sp>
      <p:pic>
        <p:nvPicPr>
          <p:cNvPr id="7171" name="Picture 6" descr="D:\Arduino\arduino-uno-r3-cabo-usb.jpg"/>
          <p:cNvPicPr>
            <a:picLocks noChangeAspect="1" noChangeArrowheads="1"/>
          </p:cNvPicPr>
          <p:nvPr/>
        </p:nvPicPr>
        <p:blipFill>
          <a:blip r:embed="rId2" cstate="print"/>
          <a:srcRect t="12500" b="18750"/>
          <a:stretch>
            <a:fillRect/>
          </a:stretch>
        </p:blipFill>
        <p:spPr bwMode="auto">
          <a:xfrm>
            <a:off x="5448301" y="3733800"/>
            <a:ext cx="4442222" cy="2819400"/>
          </a:xfrm>
          <a:prstGeom prst="rect">
            <a:avLst/>
          </a:prstGeom>
          <a:noFill/>
          <a:ln w="9525">
            <a:noFill/>
            <a:miter lim="800000"/>
            <a:headEnd/>
            <a:tailEnd/>
          </a:ln>
        </p:spPr>
      </p:pic>
      <p:sp>
        <p:nvSpPr>
          <p:cNvPr id="7" name="Retângulo 6"/>
          <p:cNvSpPr/>
          <p:nvPr/>
        </p:nvSpPr>
        <p:spPr>
          <a:xfrm>
            <a:off x="660401" y="914401"/>
            <a:ext cx="8356468" cy="2855141"/>
          </a:xfrm>
          <a:prstGeom prst="rect">
            <a:avLst/>
          </a:prstGeom>
        </p:spPr>
        <p:txBody>
          <a:bodyPr>
            <a:spAutoFit/>
          </a:bodyPr>
          <a:lstStyle/>
          <a:p>
            <a:pPr>
              <a:lnSpc>
                <a:spcPts val="4400"/>
              </a:lnSpc>
              <a:defRPr/>
            </a:pPr>
            <a:r>
              <a:rPr lang="pt-BR" sz="2800" dirty="0">
                <a:latin typeface="+mn-lt"/>
              </a:rPr>
              <a:t>• Conceito de software e hardware livre. </a:t>
            </a:r>
          </a:p>
          <a:p>
            <a:pPr>
              <a:lnSpc>
                <a:spcPts val="4400"/>
              </a:lnSpc>
              <a:defRPr/>
            </a:pPr>
            <a:r>
              <a:rPr lang="pt-BR" sz="2800" dirty="0">
                <a:latin typeface="+mn-lt"/>
              </a:rPr>
              <a:t>• O Arduino é uma placa de microcontrolador </a:t>
            </a:r>
          </a:p>
          <a:p>
            <a:pPr>
              <a:lnSpc>
                <a:spcPts val="4400"/>
              </a:lnSpc>
              <a:defRPr/>
            </a:pPr>
            <a:r>
              <a:rPr lang="pt-BR" sz="2800" dirty="0">
                <a:latin typeface="+mn-lt"/>
              </a:rPr>
              <a:t>• Origem: Itália (2005) </a:t>
            </a:r>
          </a:p>
          <a:p>
            <a:pPr>
              <a:lnSpc>
                <a:spcPts val="4400"/>
              </a:lnSpc>
              <a:defRPr/>
            </a:pPr>
            <a:r>
              <a:rPr lang="pt-BR" sz="2800" dirty="0">
                <a:latin typeface="+mn-lt"/>
              </a:rPr>
              <a:t>• Objetivo: criar um dispositivo para controlar projetos e protótipos com uma menor custo. </a:t>
            </a:r>
          </a:p>
        </p:txBody>
      </p:sp>
      <p:pic>
        <p:nvPicPr>
          <p:cNvPr id="8" name="Picture 3" descr="F:\Disco Principal\Arduino\Barretuino\Barretuino.JPG"/>
          <p:cNvPicPr>
            <a:picLocks noChangeAspect="1" noChangeArrowheads="1"/>
          </p:cNvPicPr>
          <p:nvPr/>
        </p:nvPicPr>
        <p:blipFill>
          <a:blip r:embed="rId3" cstate="print"/>
          <a:srcRect/>
          <a:stretch>
            <a:fillRect/>
          </a:stretch>
        </p:blipFill>
        <p:spPr bwMode="auto">
          <a:xfrm>
            <a:off x="8596338" y="0"/>
            <a:ext cx="1309662" cy="958707"/>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1458384" y="1422400"/>
            <a:ext cx="8463095" cy="4897438"/>
          </a:xfrm>
          <a:prstGeom prst="rect">
            <a:avLst/>
          </a:prstGeom>
          <a:noFill/>
          <a:ln w="9525">
            <a:noFill/>
            <a:miter lim="800000"/>
            <a:headEnd/>
            <a:tailEnd/>
          </a:ln>
        </p:spPr>
      </p:pic>
      <p:sp>
        <p:nvSpPr>
          <p:cNvPr id="3" name="Retângulo 2"/>
          <p:cNvSpPr/>
          <p:nvPr/>
        </p:nvSpPr>
        <p:spPr>
          <a:xfrm>
            <a:off x="412750" y="1"/>
            <a:ext cx="4505854" cy="707886"/>
          </a:xfrm>
          <a:prstGeom prst="rect">
            <a:avLst/>
          </a:prstGeom>
          <a:noFill/>
        </p:spPr>
        <p:txBody>
          <a:bodyPr>
            <a:spAutoFit/>
          </a:bodyPr>
          <a:lstStyle/>
          <a:p>
            <a:pPr>
              <a:defRPr/>
            </a:pPr>
            <a:r>
              <a:rPr lang="pt-BR" sz="4000" b="1" dirty="0">
                <a:solidFill>
                  <a:schemeClr val="accent1"/>
                </a:solidFill>
                <a:latin typeface="Calibri" pitchFamily="34" charset="0"/>
              </a:rPr>
              <a:t>Estrutura</a:t>
            </a:r>
          </a:p>
        </p:txBody>
      </p:sp>
      <p:pic>
        <p:nvPicPr>
          <p:cNvPr id="5" name="Picture 3" descr="F:\Disco Principal\Arduino\Barretuino\Barretuino.JPG"/>
          <p:cNvPicPr>
            <a:picLocks noChangeAspect="1" noChangeArrowheads="1"/>
          </p:cNvPicPr>
          <p:nvPr/>
        </p:nvPicPr>
        <p:blipFill>
          <a:blip r:embed="rId3" cstate="print"/>
          <a:srcRect/>
          <a:stretch>
            <a:fillRect/>
          </a:stretch>
        </p:blipFill>
        <p:spPr bwMode="auto">
          <a:xfrm>
            <a:off x="8596338" y="0"/>
            <a:ext cx="1309662" cy="958707"/>
          </a:xfrm>
          <a:prstGeom prst="rect">
            <a:avLst/>
          </a:prstGeom>
          <a:noFill/>
        </p:spPr>
      </p:pic>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330200" y="1"/>
            <a:ext cx="4505854" cy="707886"/>
          </a:xfrm>
          <a:prstGeom prst="rect">
            <a:avLst/>
          </a:prstGeom>
          <a:noFill/>
        </p:spPr>
        <p:txBody>
          <a:bodyPr>
            <a:spAutoFit/>
          </a:bodyPr>
          <a:lstStyle/>
          <a:p>
            <a:pPr>
              <a:defRPr/>
            </a:pPr>
            <a:r>
              <a:rPr lang="pt-BR" sz="4000" b="1" dirty="0">
                <a:solidFill>
                  <a:schemeClr val="accent1"/>
                </a:solidFill>
                <a:latin typeface="Calibri" pitchFamily="34" charset="0"/>
              </a:rPr>
              <a:t>Mãos a Obra</a:t>
            </a:r>
          </a:p>
        </p:txBody>
      </p:sp>
      <p:pic>
        <p:nvPicPr>
          <p:cNvPr id="63490" name="Picture 2"/>
          <p:cNvPicPr>
            <a:picLocks noChangeAspect="1" noChangeArrowheads="1"/>
          </p:cNvPicPr>
          <p:nvPr/>
        </p:nvPicPr>
        <p:blipFill>
          <a:blip r:embed="rId2" cstate="print"/>
          <a:srcRect/>
          <a:stretch>
            <a:fillRect/>
          </a:stretch>
        </p:blipFill>
        <p:spPr bwMode="auto">
          <a:xfrm>
            <a:off x="2571750" y="1671638"/>
            <a:ext cx="4762500" cy="3514725"/>
          </a:xfrm>
          <a:prstGeom prst="rect">
            <a:avLst/>
          </a:prstGeom>
          <a:noFill/>
          <a:ln w="9525">
            <a:noFill/>
            <a:miter lim="800000"/>
            <a:headEnd/>
            <a:tailEnd/>
          </a:ln>
          <a:effectLst/>
        </p:spPr>
      </p:pic>
      <p:pic>
        <p:nvPicPr>
          <p:cNvPr id="5" name="Picture 3" descr="F:\Disco Principal\Arduino\Barretuino\Barretuino.JPG"/>
          <p:cNvPicPr>
            <a:picLocks noChangeAspect="1" noChangeArrowheads="1"/>
          </p:cNvPicPr>
          <p:nvPr/>
        </p:nvPicPr>
        <p:blipFill>
          <a:blip r:embed="rId3" cstate="print"/>
          <a:srcRect/>
          <a:stretch>
            <a:fillRect/>
          </a:stretch>
        </p:blipFill>
        <p:spPr bwMode="auto">
          <a:xfrm>
            <a:off x="8596338" y="0"/>
            <a:ext cx="1309662" cy="958707"/>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p:cNvSpPr>
          <p:nvPr/>
        </p:nvSpPr>
        <p:spPr bwMode="auto">
          <a:xfrm>
            <a:off x="91149" y="366696"/>
            <a:ext cx="8824251" cy="776288"/>
          </a:xfrm>
          <a:prstGeom prst="rect">
            <a:avLst/>
          </a:prstGeom>
          <a:noFill/>
          <a:ln>
            <a:miter lim="800000"/>
            <a:headEnd/>
            <a:tailEnd/>
          </a:ln>
        </p:spPr>
        <p:txBody>
          <a:bodyPr vert="horz" lIns="91440" tIns="45720" rIns="91440" bIns="4572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pt-BR" sz="4000" b="1" i="0" u="none" strike="noStrike" kern="1200" cap="none" spc="0" normalizeH="0" baseline="0" noProof="0" dirty="0" err="1">
                <a:ln>
                  <a:noFill/>
                </a:ln>
                <a:solidFill>
                  <a:schemeClr val="accent1"/>
                </a:solidFill>
                <a:effectLst/>
                <a:uLnTx/>
                <a:uFillTx/>
                <a:latin typeface="Calibri" pitchFamily="34" charset="0"/>
                <a:ea typeface="+mn-ea"/>
                <a:cs typeface="+mn-cs"/>
              </a:rPr>
              <a:t>Led</a:t>
            </a:r>
            <a:endParaRPr kumimoji="0" lang="pt-BR" sz="4000" b="1" i="0" u="none" strike="noStrike" kern="1200" cap="none" spc="0" normalizeH="0" baseline="0" noProof="0" dirty="0">
              <a:ln>
                <a:noFill/>
              </a:ln>
              <a:solidFill>
                <a:schemeClr val="accent1"/>
              </a:solidFill>
              <a:effectLst/>
              <a:uLnTx/>
              <a:uFillTx/>
              <a:latin typeface="Calibri" pitchFamily="34" charset="0"/>
              <a:ea typeface="+mn-ea"/>
              <a:cs typeface="+mn-cs"/>
            </a:endParaRPr>
          </a:p>
        </p:txBody>
      </p:sp>
      <p:pic>
        <p:nvPicPr>
          <p:cNvPr id="65538" name="Picture 2" descr="http://luzeled.com.br/wp-content/uploads/2011/03/led1.jpg"/>
          <p:cNvPicPr>
            <a:picLocks noChangeAspect="1" noChangeArrowheads="1"/>
          </p:cNvPicPr>
          <p:nvPr/>
        </p:nvPicPr>
        <p:blipFill>
          <a:blip r:embed="rId2" cstate="print"/>
          <a:srcRect/>
          <a:stretch>
            <a:fillRect/>
          </a:stretch>
        </p:blipFill>
        <p:spPr bwMode="auto">
          <a:xfrm>
            <a:off x="3024174" y="1928802"/>
            <a:ext cx="3743325" cy="3743325"/>
          </a:xfrm>
          <a:prstGeom prst="rect">
            <a:avLst/>
          </a:prstGeom>
          <a:noFill/>
        </p:spPr>
      </p:pic>
      <p:pic>
        <p:nvPicPr>
          <p:cNvPr id="5" name="Picture 3" descr="F:\Disco Principal\Arduino\Barretuino\Barretuino.JPG"/>
          <p:cNvPicPr>
            <a:picLocks noChangeAspect="1" noChangeArrowheads="1"/>
          </p:cNvPicPr>
          <p:nvPr/>
        </p:nvPicPr>
        <p:blipFill>
          <a:blip r:embed="rId3" cstate="print"/>
          <a:srcRect/>
          <a:stretch>
            <a:fillRect/>
          </a:stretch>
        </p:blipFill>
        <p:spPr bwMode="auto">
          <a:xfrm>
            <a:off x="8596338" y="0"/>
            <a:ext cx="1309662" cy="958707"/>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1026"/>
          <p:cNvSpPr>
            <a:spLocks noChangeArrowheads="1"/>
          </p:cNvSpPr>
          <p:nvPr/>
        </p:nvSpPr>
        <p:spPr bwMode="auto">
          <a:xfrm>
            <a:off x="405871" y="260350"/>
            <a:ext cx="9071902" cy="776288"/>
          </a:xfrm>
          <a:prstGeom prst="rect">
            <a:avLst/>
          </a:prstGeom>
          <a:noFill/>
          <a:ln w="9525">
            <a:noFill/>
            <a:miter lim="800000"/>
            <a:headEnd/>
            <a:tailEnd/>
          </a:ln>
        </p:spPr>
        <p:txBody>
          <a:bodyPr anchor="ctr"/>
          <a:lstStyle/>
          <a:p>
            <a:pPr algn="ctr" eaLnBrk="0" hangingPunct="0"/>
            <a:r>
              <a:rPr lang="pt-BR" sz="4000" b="1" dirty="0">
                <a:solidFill>
                  <a:schemeClr val="accent1"/>
                </a:solidFill>
                <a:latin typeface="Calibri" pitchFamily="34" charset="0"/>
              </a:rPr>
              <a:t>  Tipos Primitivos</a:t>
            </a:r>
          </a:p>
        </p:txBody>
      </p:sp>
      <p:sp>
        <p:nvSpPr>
          <p:cNvPr id="8196" name="Text Box 1027"/>
          <p:cNvSpPr txBox="1">
            <a:spLocks noChangeArrowheads="1"/>
          </p:cNvSpPr>
          <p:nvPr/>
        </p:nvSpPr>
        <p:spPr bwMode="auto">
          <a:xfrm>
            <a:off x="662120" y="1243013"/>
            <a:ext cx="8191367" cy="457200"/>
          </a:xfrm>
          <a:prstGeom prst="rect">
            <a:avLst/>
          </a:prstGeom>
          <a:noFill/>
          <a:ln w="9525">
            <a:noFill/>
            <a:miter lim="800000"/>
            <a:headEnd/>
            <a:tailEnd/>
          </a:ln>
        </p:spPr>
        <p:txBody>
          <a:bodyPr>
            <a:spAutoFit/>
          </a:bodyPr>
          <a:lstStyle/>
          <a:p>
            <a:pPr>
              <a:spcBef>
                <a:spcPct val="50000"/>
              </a:spcBef>
            </a:pPr>
            <a:r>
              <a:rPr lang="pt-BR" sz="2400" dirty="0"/>
              <a:t>Tipos de Dados Primitivos:</a:t>
            </a:r>
          </a:p>
        </p:txBody>
      </p:sp>
      <p:sp>
        <p:nvSpPr>
          <p:cNvPr id="8213" name="Text Box 1060"/>
          <p:cNvSpPr txBox="1">
            <a:spLocks noChangeArrowheads="1"/>
          </p:cNvSpPr>
          <p:nvPr/>
        </p:nvSpPr>
        <p:spPr bwMode="auto">
          <a:xfrm>
            <a:off x="1064568" y="5445224"/>
            <a:ext cx="8191368" cy="1006475"/>
          </a:xfrm>
          <a:prstGeom prst="rect">
            <a:avLst/>
          </a:prstGeom>
          <a:noFill/>
          <a:ln w="9525" algn="ctr">
            <a:noFill/>
            <a:miter lim="800000"/>
            <a:headEnd/>
            <a:tailEnd/>
          </a:ln>
        </p:spPr>
        <p:txBody>
          <a:bodyPr>
            <a:spAutoFit/>
          </a:bodyPr>
          <a:lstStyle/>
          <a:p>
            <a:pPr algn="just">
              <a:spcBef>
                <a:spcPct val="50000"/>
              </a:spcBef>
            </a:pPr>
            <a:r>
              <a:rPr lang="pt-BR" sz="2000" dirty="0"/>
              <a:t>Os tipos primitivos do C são os mesmos encontrados na maioria das linguagens de programação e permitem a representação adequada de valores numéricos.</a:t>
            </a:r>
          </a:p>
        </p:txBody>
      </p:sp>
      <p:pic>
        <p:nvPicPr>
          <p:cNvPr id="8"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
        <p:nvSpPr>
          <p:cNvPr id="45059" name="Rectangle 3"/>
          <p:cNvSpPr>
            <a:spLocks noChangeArrowheads="1"/>
          </p:cNvSpPr>
          <p:nvPr/>
        </p:nvSpPr>
        <p:spPr bwMode="auto">
          <a:xfrm>
            <a:off x="673078" y="1844824"/>
            <a:ext cx="8672410" cy="3475282"/>
          </a:xfrm>
          <a:prstGeom prst="rect">
            <a:avLst/>
          </a:prstGeom>
          <a:solidFill>
            <a:srgbClr val="F9F9FA"/>
          </a:solidFill>
          <a:ln w="9525">
            <a:noFill/>
            <a:miter lim="800000"/>
            <a:headEnd/>
            <a:tailEnd/>
          </a:ln>
          <a:effectLst/>
        </p:spPr>
        <p:txBody>
          <a:bodyPr vert="horz" wrap="square" lIns="25392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pt-BR" sz="2000" b="0" i="0" u="none" strike="noStrike" cap="none" normalizeH="0" baseline="0" dirty="0" err="1">
                <a:ln>
                  <a:noFill/>
                </a:ln>
                <a:solidFill>
                  <a:srgbClr val="000000"/>
                </a:solidFill>
                <a:effectLst/>
                <a:latin typeface="+mj-lt"/>
                <a:cs typeface="Arial" pitchFamily="34" charset="0"/>
              </a:rPr>
              <a:t>boolean</a:t>
            </a:r>
            <a:r>
              <a:rPr kumimoji="0" lang="pt-BR" sz="2000" b="0" i="0" u="none" strike="noStrike" cap="none" normalizeH="0" baseline="0" dirty="0">
                <a:ln>
                  <a:noFill/>
                </a:ln>
                <a:solidFill>
                  <a:srgbClr val="6B6B6B"/>
                </a:solidFill>
                <a:effectLst/>
                <a:latin typeface="+mj-lt"/>
                <a:cs typeface="Arial" pitchFamily="34" charset="0"/>
              </a:rPr>
              <a:t>: valor verdadeiro (</a:t>
            </a:r>
            <a:r>
              <a:rPr kumimoji="0" lang="pt-BR" sz="2000" b="0" i="0" u="none" strike="noStrike" cap="none" normalizeH="0" baseline="0" dirty="0" err="1">
                <a:ln>
                  <a:noFill/>
                </a:ln>
                <a:solidFill>
                  <a:srgbClr val="000000"/>
                </a:solidFill>
                <a:effectLst/>
                <a:latin typeface="+mj-lt"/>
                <a:cs typeface="Arial" pitchFamily="34" charset="0"/>
              </a:rPr>
              <a:t>true</a:t>
            </a:r>
            <a:r>
              <a:rPr kumimoji="0" lang="pt-BR" sz="2000" b="0" i="0" u="none" strike="noStrike" cap="none" normalizeH="0" baseline="0" dirty="0">
                <a:ln>
                  <a:noFill/>
                </a:ln>
                <a:solidFill>
                  <a:srgbClr val="6B6B6B"/>
                </a:solidFill>
                <a:effectLst/>
                <a:latin typeface="+mj-lt"/>
                <a:cs typeface="Arial" pitchFamily="34" charset="0"/>
              </a:rPr>
              <a:t>) ou falso (</a:t>
            </a:r>
            <a:r>
              <a:rPr kumimoji="0" lang="pt-BR" sz="2000" b="0" i="0" u="none" strike="noStrike" cap="none" normalizeH="0" baseline="0" dirty="0" err="1">
                <a:ln>
                  <a:noFill/>
                </a:ln>
                <a:solidFill>
                  <a:srgbClr val="000000"/>
                </a:solidFill>
                <a:effectLst/>
                <a:latin typeface="+mj-lt"/>
                <a:cs typeface="Arial" pitchFamily="34" charset="0"/>
              </a:rPr>
              <a:t>false</a:t>
            </a:r>
            <a:r>
              <a:rPr kumimoji="0" lang="pt-BR" sz="2000" b="0" i="0" u="none" strike="noStrike" cap="none" normalizeH="0" baseline="0" dirty="0">
                <a:ln>
                  <a:noFill/>
                </a:ln>
                <a:solidFill>
                  <a:srgbClr val="6B6B6B"/>
                </a:solidFill>
                <a:effectLst/>
                <a:latin typeface="+mj-lt"/>
                <a:cs typeface="Arial"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t-BR" sz="2000" b="0" i="0" u="none" strike="noStrike" cap="none" normalizeH="0" baseline="0" dirty="0" err="1">
                <a:ln>
                  <a:noFill/>
                </a:ln>
                <a:solidFill>
                  <a:srgbClr val="000000"/>
                </a:solidFill>
                <a:effectLst/>
                <a:latin typeface="+mj-lt"/>
                <a:cs typeface="Arial" pitchFamily="34" charset="0"/>
              </a:rPr>
              <a:t>char</a:t>
            </a:r>
            <a:r>
              <a:rPr kumimoji="0" lang="pt-BR" sz="2000" b="0" i="0" u="none" strike="noStrike" cap="none" normalizeH="0" baseline="0" dirty="0">
                <a:ln>
                  <a:noFill/>
                </a:ln>
                <a:solidFill>
                  <a:srgbClr val="6B6B6B"/>
                </a:solidFill>
                <a:effectLst/>
                <a:latin typeface="+mj-lt"/>
                <a:cs typeface="Arial" pitchFamily="34" charset="0"/>
              </a:rPr>
              <a:t>: um caractere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t-BR" sz="2000" b="0" i="0" u="none" strike="noStrike" cap="none" normalizeH="0" baseline="0" dirty="0">
                <a:ln>
                  <a:noFill/>
                </a:ln>
                <a:solidFill>
                  <a:srgbClr val="000000"/>
                </a:solidFill>
                <a:effectLst/>
                <a:latin typeface="+mj-lt"/>
                <a:cs typeface="Arial" pitchFamily="34" charset="0"/>
              </a:rPr>
              <a:t>byte</a:t>
            </a:r>
            <a:r>
              <a:rPr kumimoji="0" lang="pt-BR" sz="2000" b="0" i="0" u="none" strike="noStrike" cap="none" normalizeH="0" baseline="0" dirty="0">
                <a:ln>
                  <a:noFill/>
                </a:ln>
                <a:solidFill>
                  <a:srgbClr val="6B6B6B"/>
                </a:solidFill>
                <a:effectLst/>
                <a:latin typeface="+mj-lt"/>
                <a:cs typeface="Arial" pitchFamily="34" charset="0"/>
              </a:rPr>
              <a:t>: um byte, ou sequência de 8 bits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t-BR" sz="2000" b="0" i="0" u="none" strike="noStrike" cap="none" normalizeH="0" baseline="0" dirty="0" err="1">
                <a:ln>
                  <a:noFill/>
                </a:ln>
                <a:solidFill>
                  <a:srgbClr val="000000"/>
                </a:solidFill>
                <a:effectLst/>
                <a:latin typeface="+mj-lt"/>
                <a:cs typeface="Arial" pitchFamily="34" charset="0"/>
              </a:rPr>
              <a:t>int</a:t>
            </a:r>
            <a:r>
              <a:rPr kumimoji="0" lang="pt-BR" sz="2000" b="0" i="0" u="none" strike="noStrike" cap="none" normalizeH="0" baseline="0" dirty="0">
                <a:ln>
                  <a:noFill/>
                </a:ln>
                <a:solidFill>
                  <a:srgbClr val="6B6B6B"/>
                </a:solidFill>
                <a:effectLst/>
                <a:latin typeface="+mj-lt"/>
                <a:cs typeface="Arial" pitchFamily="34" charset="0"/>
              </a:rPr>
              <a:t>: número inteiro de 16 bits com sinal (-32768 a 32767)</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t-BR" sz="2000" b="0" i="0" u="none" strike="noStrike" cap="none" normalizeH="0" baseline="0" dirty="0" err="1">
                <a:ln>
                  <a:noFill/>
                </a:ln>
                <a:solidFill>
                  <a:srgbClr val="000000"/>
                </a:solidFill>
                <a:effectLst/>
                <a:latin typeface="+mj-lt"/>
                <a:cs typeface="Arial" pitchFamily="34" charset="0"/>
              </a:rPr>
              <a:t>unsigned</a:t>
            </a:r>
            <a:r>
              <a:rPr kumimoji="0" lang="pt-BR" sz="2000" b="0" i="0" u="none" strike="noStrike" cap="none" normalizeH="0" baseline="0" dirty="0">
                <a:ln>
                  <a:noFill/>
                </a:ln>
                <a:solidFill>
                  <a:srgbClr val="000000"/>
                </a:solidFill>
                <a:effectLst/>
                <a:latin typeface="+mj-lt"/>
                <a:cs typeface="Arial" pitchFamily="34" charset="0"/>
              </a:rPr>
              <a:t> </a:t>
            </a:r>
            <a:r>
              <a:rPr kumimoji="0" lang="pt-BR" sz="2000" b="0" i="0" u="none" strike="noStrike" cap="none" normalizeH="0" baseline="0" dirty="0" err="1">
                <a:ln>
                  <a:noFill/>
                </a:ln>
                <a:solidFill>
                  <a:srgbClr val="000000"/>
                </a:solidFill>
                <a:effectLst/>
                <a:latin typeface="+mj-lt"/>
                <a:cs typeface="Arial" pitchFamily="34" charset="0"/>
              </a:rPr>
              <a:t>int</a:t>
            </a:r>
            <a:r>
              <a:rPr kumimoji="0" lang="pt-BR" sz="2000" b="0" i="0" u="none" strike="noStrike" cap="none" normalizeH="0" baseline="0" dirty="0">
                <a:ln>
                  <a:noFill/>
                </a:ln>
                <a:solidFill>
                  <a:srgbClr val="6B6B6B"/>
                </a:solidFill>
                <a:effectLst/>
                <a:latin typeface="+mj-lt"/>
                <a:cs typeface="Arial" pitchFamily="34" charset="0"/>
              </a:rPr>
              <a:t>: número inteiro de 16 bits sem sinal (0 a 65535)</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t-BR" sz="2000" b="0" i="0" u="none" strike="noStrike" cap="none" normalizeH="0" baseline="0" dirty="0" err="1">
                <a:ln>
                  <a:noFill/>
                </a:ln>
                <a:solidFill>
                  <a:srgbClr val="000000"/>
                </a:solidFill>
                <a:effectLst/>
                <a:latin typeface="+mj-lt"/>
                <a:cs typeface="Arial" pitchFamily="34" charset="0"/>
              </a:rPr>
              <a:t>long</a:t>
            </a:r>
            <a:r>
              <a:rPr kumimoji="0" lang="pt-BR" sz="2000" b="0" i="0" u="none" strike="noStrike" cap="none" normalizeH="0" baseline="0" dirty="0">
                <a:ln>
                  <a:noFill/>
                </a:ln>
                <a:solidFill>
                  <a:srgbClr val="6B6B6B"/>
                </a:solidFill>
                <a:effectLst/>
                <a:latin typeface="+mj-lt"/>
                <a:cs typeface="Arial" pitchFamily="34" charset="0"/>
              </a:rPr>
              <a:t>: número inteiro de 16 bits com sinal (-2147483648 a 2147483647)</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t-BR" sz="2000" b="0" i="0" u="none" strike="noStrike" cap="none" normalizeH="0" baseline="0" dirty="0" err="1">
                <a:ln>
                  <a:noFill/>
                </a:ln>
                <a:solidFill>
                  <a:srgbClr val="000000"/>
                </a:solidFill>
                <a:effectLst/>
                <a:latin typeface="+mj-lt"/>
                <a:cs typeface="Arial" pitchFamily="34" charset="0"/>
              </a:rPr>
              <a:t>unsigned</a:t>
            </a:r>
            <a:r>
              <a:rPr kumimoji="0" lang="pt-BR" sz="2000" b="0" i="0" u="none" strike="noStrike" cap="none" normalizeH="0" baseline="0" dirty="0">
                <a:ln>
                  <a:noFill/>
                </a:ln>
                <a:solidFill>
                  <a:srgbClr val="000000"/>
                </a:solidFill>
                <a:effectLst/>
                <a:latin typeface="+mj-lt"/>
                <a:cs typeface="Arial" pitchFamily="34" charset="0"/>
              </a:rPr>
              <a:t> </a:t>
            </a:r>
            <a:r>
              <a:rPr kumimoji="0" lang="pt-BR" sz="2000" b="0" i="0" u="none" strike="noStrike" cap="none" normalizeH="0" baseline="0" dirty="0" err="1">
                <a:ln>
                  <a:noFill/>
                </a:ln>
                <a:solidFill>
                  <a:srgbClr val="000000"/>
                </a:solidFill>
                <a:effectLst/>
                <a:latin typeface="+mj-lt"/>
                <a:cs typeface="Arial" pitchFamily="34" charset="0"/>
              </a:rPr>
              <a:t>long</a:t>
            </a:r>
            <a:r>
              <a:rPr kumimoji="0" lang="pt-BR" sz="2000" b="0" i="0" u="none" strike="noStrike" cap="none" normalizeH="0" baseline="0" dirty="0">
                <a:ln>
                  <a:noFill/>
                </a:ln>
                <a:solidFill>
                  <a:srgbClr val="6B6B6B"/>
                </a:solidFill>
                <a:effectLst/>
                <a:latin typeface="+mj-lt"/>
                <a:cs typeface="Arial" pitchFamily="34" charset="0"/>
              </a:rPr>
              <a:t>: número inteiro de 16 bits sem sinal (0 a 4294967295)</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t-BR" sz="2000" b="0" i="0" u="none" strike="noStrike" cap="none" normalizeH="0" baseline="0" dirty="0" err="1">
                <a:ln>
                  <a:noFill/>
                </a:ln>
                <a:solidFill>
                  <a:srgbClr val="000000"/>
                </a:solidFill>
                <a:effectLst/>
                <a:latin typeface="+mj-lt"/>
                <a:cs typeface="Arial" pitchFamily="34" charset="0"/>
              </a:rPr>
              <a:t>float</a:t>
            </a:r>
            <a:r>
              <a:rPr kumimoji="0" lang="pt-BR" sz="2000" b="0" i="0" u="none" strike="noStrike" cap="none" normalizeH="0" baseline="0" dirty="0">
                <a:ln>
                  <a:noFill/>
                </a:ln>
                <a:solidFill>
                  <a:srgbClr val="6B6B6B"/>
                </a:solidFill>
                <a:effectLst/>
                <a:latin typeface="+mj-lt"/>
                <a:cs typeface="Arial" pitchFamily="34" charset="0"/>
              </a:rPr>
              <a:t>: número real de precisão simples (ponto flutuante)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t-BR" sz="2000" b="0" i="0" u="none" strike="noStrike" cap="none" normalizeH="0" baseline="0" dirty="0" err="1">
                <a:ln>
                  <a:noFill/>
                </a:ln>
                <a:solidFill>
                  <a:srgbClr val="000000"/>
                </a:solidFill>
                <a:effectLst/>
                <a:latin typeface="+mj-lt"/>
                <a:cs typeface="Arial" pitchFamily="34" charset="0"/>
              </a:rPr>
              <a:t>double</a:t>
            </a:r>
            <a:r>
              <a:rPr kumimoji="0" lang="pt-BR" sz="2000" b="0" i="0" u="none" strike="noStrike" cap="none" normalizeH="0" baseline="0" dirty="0">
                <a:ln>
                  <a:noFill/>
                </a:ln>
                <a:solidFill>
                  <a:srgbClr val="6B6B6B"/>
                </a:solidFill>
                <a:effectLst/>
                <a:latin typeface="+mj-lt"/>
                <a:cs typeface="Arial" pitchFamily="34" charset="0"/>
              </a:rPr>
              <a:t>: número real de precisão dupla (ponto flutuante)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t-BR" sz="2000" b="0" i="0" u="none" strike="noStrike" cap="none" normalizeH="0" baseline="0" dirty="0">
                <a:ln>
                  <a:noFill/>
                </a:ln>
                <a:solidFill>
                  <a:srgbClr val="000000"/>
                </a:solidFill>
                <a:effectLst/>
                <a:latin typeface="+mj-lt"/>
                <a:cs typeface="Arial" pitchFamily="34" charset="0"/>
              </a:rPr>
              <a:t>string</a:t>
            </a:r>
            <a:r>
              <a:rPr kumimoji="0" lang="pt-BR" sz="2000" b="0" i="0" u="none" strike="noStrike" cap="none" normalizeH="0" baseline="0" dirty="0">
                <a:ln>
                  <a:noFill/>
                </a:ln>
                <a:solidFill>
                  <a:srgbClr val="6B6B6B"/>
                </a:solidFill>
                <a:effectLst/>
                <a:latin typeface="+mj-lt"/>
                <a:cs typeface="Arial" pitchFamily="34" charset="0"/>
              </a:rPr>
              <a:t>: sequência de caracteres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t-BR" sz="2000" b="0" i="0" u="none" strike="noStrike" cap="none" normalizeH="0" baseline="0" dirty="0" err="1">
                <a:ln>
                  <a:noFill/>
                </a:ln>
                <a:solidFill>
                  <a:srgbClr val="000000"/>
                </a:solidFill>
                <a:effectLst/>
                <a:latin typeface="+mj-lt"/>
                <a:cs typeface="Arial" pitchFamily="34" charset="0"/>
              </a:rPr>
              <a:t>void</a:t>
            </a:r>
            <a:r>
              <a:rPr kumimoji="0" lang="pt-BR" sz="2000" b="0" i="0" u="none" strike="noStrike" cap="none" normalizeH="0" baseline="0" dirty="0">
                <a:ln>
                  <a:noFill/>
                </a:ln>
                <a:solidFill>
                  <a:srgbClr val="6B6B6B"/>
                </a:solidFill>
                <a:effectLst/>
                <a:latin typeface="+mj-lt"/>
                <a:cs typeface="Arial" pitchFamily="34" charset="0"/>
              </a:rPr>
              <a:t>: tipo vazio (não tem tipo)</a:t>
            </a:r>
            <a:endParaRPr kumimoji="0" lang="pt-BR" sz="2000" b="0" i="0" u="none" strike="noStrike" cap="none" normalizeH="0" baseline="0" dirty="0">
              <a:ln>
                <a:noFill/>
              </a:ln>
              <a:solidFill>
                <a:schemeClr val="tx1"/>
              </a:solidFill>
              <a:effectLst/>
              <a:latin typeface="+mj-lt"/>
              <a:cs typeface="Arial" pitchFamily="34" charset="0"/>
            </a:endParaRPr>
          </a:p>
        </p:txBody>
      </p:sp>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 Box 1026"/>
          <p:cNvSpPr txBox="1">
            <a:spLocks noChangeArrowheads="1"/>
          </p:cNvSpPr>
          <p:nvPr/>
        </p:nvSpPr>
        <p:spPr bwMode="auto">
          <a:xfrm>
            <a:off x="662120" y="1225550"/>
            <a:ext cx="8191367" cy="457200"/>
          </a:xfrm>
          <a:prstGeom prst="rect">
            <a:avLst/>
          </a:prstGeom>
          <a:noFill/>
          <a:ln w="9525">
            <a:noFill/>
            <a:miter lim="800000"/>
            <a:headEnd/>
            <a:tailEnd/>
          </a:ln>
        </p:spPr>
        <p:txBody>
          <a:bodyPr>
            <a:spAutoFit/>
          </a:bodyPr>
          <a:lstStyle/>
          <a:p>
            <a:pPr>
              <a:spcBef>
                <a:spcPct val="50000"/>
              </a:spcBef>
            </a:pPr>
            <a:r>
              <a:rPr lang="pt-BR" sz="2400"/>
              <a:t>Tipos de Dados em Ponto Flutuante:</a:t>
            </a:r>
          </a:p>
        </p:txBody>
      </p:sp>
      <p:sp>
        <p:nvSpPr>
          <p:cNvPr id="10244" name="Text Box 1027"/>
          <p:cNvSpPr txBox="1">
            <a:spLocks noChangeArrowheads="1"/>
          </p:cNvSpPr>
          <p:nvPr/>
        </p:nvSpPr>
        <p:spPr bwMode="auto">
          <a:xfrm>
            <a:off x="818622" y="1863726"/>
            <a:ext cx="8191368" cy="701675"/>
          </a:xfrm>
          <a:prstGeom prst="rect">
            <a:avLst/>
          </a:prstGeom>
          <a:noFill/>
          <a:ln w="9525" algn="ctr">
            <a:noFill/>
            <a:miter lim="800000"/>
            <a:headEnd/>
            <a:tailEnd/>
          </a:ln>
        </p:spPr>
        <p:txBody>
          <a:bodyPr>
            <a:spAutoFit/>
          </a:bodyPr>
          <a:lstStyle/>
          <a:p>
            <a:pPr algn="just">
              <a:spcBef>
                <a:spcPct val="50000"/>
              </a:spcBef>
            </a:pPr>
            <a:r>
              <a:rPr lang="pt-BR" sz="2000" dirty="0"/>
              <a:t>Em C existem duas representações para números em ponto flutuante que se diferenciam pela precisão oferecida:</a:t>
            </a:r>
          </a:p>
        </p:txBody>
      </p:sp>
      <p:sp>
        <p:nvSpPr>
          <p:cNvPr id="10245" name="Text Box 1028"/>
          <p:cNvSpPr txBox="1">
            <a:spLocks noChangeArrowheads="1"/>
          </p:cNvSpPr>
          <p:nvPr/>
        </p:nvSpPr>
        <p:spPr bwMode="auto">
          <a:xfrm>
            <a:off x="856457" y="3068639"/>
            <a:ext cx="8191368" cy="701675"/>
          </a:xfrm>
          <a:prstGeom prst="rect">
            <a:avLst/>
          </a:prstGeom>
          <a:noFill/>
          <a:ln w="9525" algn="ctr">
            <a:noFill/>
            <a:miter lim="800000"/>
            <a:headEnd/>
            <a:tailEnd/>
          </a:ln>
        </p:spPr>
        <p:txBody>
          <a:bodyPr>
            <a:spAutoFit/>
          </a:bodyPr>
          <a:lstStyle/>
          <a:p>
            <a:pPr lvl="1" algn="just">
              <a:spcBef>
                <a:spcPct val="50000"/>
              </a:spcBef>
              <a:buFontTx/>
              <a:buChar char="•"/>
            </a:pPr>
            <a:r>
              <a:rPr lang="pt-BR" sz="2000"/>
              <a:t> O tipo </a:t>
            </a:r>
            <a:r>
              <a:rPr lang="pt-BR" sz="2000" i="1"/>
              <a:t>float</a:t>
            </a:r>
            <a:r>
              <a:rPr lang="pt-BR" sz="2000"/>
              <a:t> permite representar valores reais com precisão simples (representação interna de 32 bits);</a:t>
            </a:r>
          </a:p>
        </p:txBody>
      </p:sp>
      <p:sp>
        <p:nvSpPr>
          <p:cNvPr id="10246" name="Text Box 1029"/>
          <p:cNvSpPr txBox="1">
            <a:spLocks noChangeArrowheads="1"/>
          </p:cNvSpPr>
          <p:nvPr/>
        </p:nvSpPr>
        <p:spPr bwMode="auto">
          <a:xfrm>
            <a:off x="856457" y="4240214"/>
            <a:ext cx="8191368" cy="701675"/>
          </a:xfrm>
          <a:prstGeom prst="rect">
            <a:avLst/>
          </a:prstGeom>
          <a:noFill/>
          <a:ln w="9525" algn="ctr">
            <a:noFill/>
            <a:miter lim="800000"/>
            <a:headEnd/>
            <a:tailEnd/>
          </a:ln>
        </p:spPr>
        <p:txBody>
          <a:bodyPr>
            <a:spAutoFit/>
          </a:bodyPr>
          <a:lstStyle/>
          <a:p>
            <a:pPr lvl="1" algn="just">
              <a:spcBef>
                <a:spcPct val="50000"/>
              </a:spcBef>
              <a:buFontTx/>
              <a:buChar char="•"/>
            </a:pPr>
            <a:r>
              <a:rPr lang="pt-BR" sz="2000"/>
              <a:t> O tipo </a:t>
            </a:r>
            <a:r>
              <a:rPr lang="pt-BR" sz="2000" i="1"/>
              <a:t>double</a:t>
            </a:r>
            <a:r>
              <a:rPr lang="pt-BR" sz="2000"/>
              <a:t> oferece dupla precisão (representação interna de 64 bits).</a:t>
            </a:r>
          </a:p>
        </p:txBody>
      </p:sp>
      <p:sp>
        <p:nvSpPr>
          <p:cNvPr id="10247" name="Rectangle 1030"/>
          <p:cNvSpPr>
            <a:spLocks noChangeArrowheads="1"/>
          </p:cNvSpPr>
          <p:nvPr/>
        </p:nvSpPr>
        <p:spPr bwMode="auto">
          <a:xfrm>
            <a:off x="405871" y="260350"/>
            <a:ext cx="9071902" cy="776288"/>
          </a:xfrm>
          <a:prstGeom prst="rect">
            <a:avLst/>
          </a:prstGeom>
          <a:noFill/>
          <a:ln w="9525">
            <a:noFill/>
            <a:miter lim="800000"/>
            <a:headEnd/>
            <a:tailEnd/>
          </a:ln>
        </p:spPr>
        <p:txBody>
          <a:bodyPr anchor="ctr"/>
          <a:lstStyle/>
          <a:p>
            <a:pPr algn="ctr" eaLnBrk="0" hangingPunct="0"/>
            <a:r>
              <a:rPr lang="pt-BR" sz="4000" dirty="0">
                <a:solidFill>
                  <a:srgbClr val="000099"/>
                </a:solidFill>
                <a:latin typeface="Calibri" pitchFamily="34" charset="0"/>
              </a:rPr>
              <a:t> </a:t>
            </a:r>
            <a:r>
              <a:rPr lang="pt-BR" sz="4000" b="1" dirty="0">
                <a:solidFill>
                  <a:schemeClr val="accent1"/>
                </a:solidFill>
                <a:latin typeface="Calibri" pitchFamily="34" charset="0"/>
              </a:rPr>
              <a:t> Tipos Primitivos</a:t>
            </a:r>
          </a:p>
        </p:txBody>
      </p:sp>
      <p:pic>
        <p:nvPicPr>
          <p:cNvPr id="8"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2610" name="Group 1026"/>
          <p:cNvGraphicFramePr>
            <a:graphicFrameLocks noGrp="1"/>
          </p:cNvGraphicFramePr>
          <p:nvPr/>
        </p:nvGraphicFramePr>
        <p:xfrm>
          <a:off x="797984" y="3141663"/>
          <a:ext cx="8679789" cy="1755648"/>
        </p:xfrm>
        <a:graphic>
          <a:graphicData uri="http://schemas.openxmlformats.org/drawingml/2006/table">
            <a:tbl>
              <a:tblPr/>
              <a:tblGrid>
                <a:gridCol w="1112706">
                  <a:extLst>
                    <a:ext uri="{9D8B030D-6E8A-4147-A177-3AD203B41FA5}">
                      <a16:colId xmlns:a16="http://schemas.microsoft.com/office/drawing/2014/main" val="20000"/>
                    </a:ext>
                  </a:extLst>
                </a:gridCol>
                <a:gridCol w="3666596">
                  <a:extLst>
                    <a:ext uri="{9D8B030D-6E8A-4147-A177-3AD203B41FA5}">
                      <a16:colId xmlns:a16="http://schemas.microsoft.com/office/drawing/2014/main" val="20001"/>
                    </a:ext>
                  </a:extLst>
                </a:gridCol>
                <a:gridCol w="3900487">
                  <a:extLst>
                    <a:ext uri="{9D8B030D-6E8A-4147-A177-3AD203B41FA5}">
                      <a16:colId xmlns:a16="http://schemas.microsoft.com/office/drawing/2014/main" val="20002"/>
                    </a:ext>
                  </a:extLst>
                </a:gridCol>
              </a:tblGrid>
              <a:tr h="2873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1" i="0" u="none" strike="noStrike" cap="none" normalizeH="0" baseline="0">
                          <a:ln>
                            <a:noFill/>
                          </a:ln>
                          <a:solidFill>
                            <a:schemeClr val="tx1"/>
                          </a:solidFill>
                          <a:effectLst/>
                          <a:latin typeface="Calibri" pitchFamily="34" charset="0"/>
                        </a:rPr>
                        <a:t>Tipo</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1" i="0" u="none" strike="noStrike" cap="none" normalizeH="0" baseline="0">
                          <a:ln>
                            <a:noFill/>
                          </a:ln>
                          <a:solidFill>
                            <a:schemeClr val="tx1"/>
                          </a:solidFill>
                          <a:effectLst/>
                          <a:latin typeface="Calibri" pitchFamily="34" charset="0"/>
                        </a:rPr>
                        <a:t>Valor Mínimo</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1" i="0" u="none" strike="noStrike" cap="none" normalizeH="0" baseline="0">
                          <a:ln>
                            <a:noFill/>
                          </a:ln>
                          <a:solidFill>
                            <a:schemeClr val="tx1"/>
                          </a:solidFill>
                          <a:effectLst/>
                          <a:latin typeface="Calibri" pitchFamily="34" charset="0"/>
                        </a:rPr>
                        <a:t>Valor Máximo</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0"/>
                  </a:ext>
                </a:extLst>
              </a:tr>
              <a:tr h="28892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float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r"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-3,4028234663852886E+38 a </a:t>
                      </a:r>
                    </a:p>
                    <a:p>
                      <a:pPr marL="0" marR="0" lvl="0" indent="0" algn="r"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-1,40129846432481707E-45     </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r"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1,40129846432481707E-45 a</a:t>
                      </a:r>
                    </a:p>
                    <a:p>
                      <a:pPr marL="0" marR="0" lvl="0" indent="0" algn="r"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3,4028234663852886E+38</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1"/>
                  </a:ext>
                </a:extLst>
              </a:tr>
              <a:tr h="287338">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double</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r"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-1,7976931348623157E+308 a</a:t>
                      </a:r>
                    </a:p>
                    <a:p>
                      <a:pPr marL="0" marR="0" lvl="0" indent="0" algn="r"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-4,94065645841246544E-324</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r"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4,94065645841246544E-324 a</a:t>
                      </a:r>
                    </a:p>
                    <a:p>
                      <a:pPr marL="0" marR="0" lvl="0" indent="0" algn="r"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1,7976931348623157E+308</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2"/>
                  </a:ext>
                </a:extLst>
              </a:tr>
            </a:tbl>
          </a:graphicData>
        </a:graphic>
      </p:graphicFrame>
      <p:sp>
        <p:nvSpPr>
          <p:cNvPr id="11285" name="Text Box 1044"/>
          <p:cNvSpPr txBox="1">
            <a:spLocks noChangeArrowheads="1"/>
          </p:cNvSpPr>
          <p:nvPr/>
        </p:nvSpPr>
        <p:spPr bwMode="auto">
          <a:xfrm>
            <a:off x="856457" y="1916114"/>
            <a:ext cx="8191368" cy="701675"/>
          </a:xfrm>
          <a:prstGeom prst="rect">
            <a:avLst/>
          </a:prstGeom>
          <a:noFill/>
          <a:ln w="9525" algn="ctr">
            <a:noFill/>
            <a:miter lim="800000"/>
            <a:headEnd/>
            <a:tailEnd/>
          </a:ln>
        </p:spPr>
        <p:txBody>
          <a:bodyPr>
            <a:spAutoFit/>
          </a:bodyPr>
          <a:lstStyle/>
          <a:p>
            <a:pPr algn="just">
              <a:spcBef>
                <a:spcPct val="50000"/>
              </a:spcBef>
            </a:pPr>
            <a:r>
              <a:rPr lang="pt-BR" sz="2000" dirty="0"/>
              <a:t>Os valores em ponto flutuante do C estão em conformidade com o padrão IEEE 754:</a:t>
            </a:r>
          </a:p>
        </p:txBody>
      </p:sp>
      <p:sp>
        <p:nvSpPr>
          <p:cNvPr id="11286" name="Rectangle 1045"/>
          <p:cNvSpPr>
            <a:spLocks noChangeArrowheads="1"/>
          </p:cNvSpPr>
          <p:nvPr/>
        </p:nvSpPr>
        <p:spPr bwMode="auto">
          <a:xfrm>
            <a:off x="405871" y="260350"/>
            <a:ext cx="9071902" cy="776288"/>
          </a:xfrm>
          <a:prstGeom prst="rect">
            <a:avLst/>
          </a:prstGeom>
          <a:noFill/>
          <a:ln w="9525">
            <a:noFill/>
            <a:miter lim="800000"/>
            <a:headEnd/>
            <a:tailEnd/>
          </a:ln>
        </p:spPr>
        <p:txBody>
          <a:bodyPr anchor="ctr"/>
          <a:lstStyle/>
          <a:p>
            <a:pPr algn="ctr" eaLnBrk="0" hangingPunct="0"/>
            <a:r>
              <a:rPr lang="pt-BR" sz="4000" dirty="0">
                <a:solidFill>
                  <a:srgbClr val="000099"/>
                </a:solidFill>
                <a:latin typeface="Calibri" pitchFamily="34" charset="0"/>
              </a:rPr>
              <a:t>  </a:t>
            </a:r>
            <a:r>
              <a:rPr lang="pt-BR" sz="4000" b="1" dirty="0">
                <a:solidFill>
                  <a:schemeClr val="accent1"/>
                </a:solidFill>
                <a:latin typeface="Calibri" pitchFamily="34" charset="0"/>
              </a:rPr>
              <a:t>Tipos Primitivos</a:t>
            </a:r>
          </a:p>
        </p:txBody>
      </p:sp>
      <p:sp>
        <p:nvSpPr>
          <p:cNvPr id="11287" name="Text Box 1046"/>
          <p:cNvSpPr txBox="1">
            <a:spLocks noChangeArrowheads="1"/>
          </p:cNvSpPr>
          <p:nvPr/>
        </p:nvSpPr>
        <p:spPr bwMode="auto">
          <a:xfrm>
            <a:off x="662120" y="1225550"/>
            <a:ext cx="8191367" cy="457200"/>
          </a:xfrm>
          <a:prstGeom prst="rect">
            <a:avLst/>
          </a:prstGeom>
          <a:noFill/>
          <a:ln w="9525">
            <a:noFill/>
            <a:miter lim="800000"/>
            <a:headEnd/>
            <a:tailEnd/>
          </a:ln>
        </p:spPr>
        <p:txBody>
          <a:bodyPr>
            <a:spAutoFit/>
          </a:bodyPr>
          <a:lstStyle/>
          <a:p>
            <a:pPr>
              <a:spcBef>
                <a:spcPct val="50000"/>
              </a:spcBef>
            </a:pPr>
            <a:r>
              <a:rPr lang="pt-BR" sz="2400"/>
              <a:t>Tipos de Dados em Ponto Flutuante:</a:t>
            </a:r>
          </a:p>
        </p:txBody>
      </p:sp>
      <p:pic>
        <p:nvPicPr>
          <p:cNvPr id="7"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1026"/>
          <p:cNvSpPr txBox="1">
            <a:spLocks noChangeArrowheads="1"/>
          </p:cNvSpPr>
          <p:nvPr/>
        </p:nvSpPr>
        <p:spPr bwMode="auto">
          <a:xfrm>
            <a:off x="818621" y="1916113"/>
            <a:ext cx="8346150" cy="2563812"/>
          </a:xfrm>
          <a:prstGeom prst="rect">
            <a:avLst/>
          </a:prstGeom>
          <a:noFill/>
          <a:ln w="9525" algn="ctr">
            <a:noFill/>
            <a:miter lim="800000"/>
            <a:headEnd/>
            <a:tailEnd/>
          </a:ln>
        </p:spPr>
        <p:txBody>
          <a:bodyPr>
            <a:spAutoFit/>
          </a:bodyPr>
          <a:lstStyle/>
          <a:p>
            <a:pPr algn="just">
              <a:spcBef>
                <a:spcPct val="50000"/>
              </a:spcBef>
            </a:pPr>
            <a:r>
              <a:rPr lang="pt-BR" sz="2000"/>
              <a:t>Deve ser utilizado o ponto como separador e casas decimais. Quando necessário, expoentes podem ser escritos usando o caractere ‘e’ ou ‘E’, como nos seguintes valores:</a:t>
            </a:r>
          </a:p>
          <a:p>
            <a:pPr algn="just">
              <a:spcBef>
                <a:spcPct val="50000"/>
              </a:spcBef>
            </a:pPr>
            <a:endParaRPr lang="pt-BR" sz="2000"/>
          </a:p>
          <a:p>
            <a:pPr algn="just">
              <a:spcBef>
                <a:spcPct val="50000"/>
              </a:spcBef>
            </a:pPr>
            <a:r>
              <a:rPr lang="pt-BR" sz="1600"/>
              <a:t>1.44E6 (= 1.44 x 10</a:t>
            </a:r>
            <a:r>
              <a:rPr lang="pt-BR" sz="1600" baseline="30000"/>
              <a:t>6</a:t>
            </a:r>
            <a:r>
              <a:rPr lang="pt-BR" sz="1600"/>
              <a:t> = 1,440,000) </a:t>
            </a:r>
          </a:p>
          <a:p>
            <a:pPr algn="just">
              <a:spcBef>
                <a:spcPct val="50000"/>
              </a:spcBef>
            </a:pPr>
            <a:endParaRPr lang="pt-BR" sz="1600"/>
          </a:p>
          <a:p>
            <a:pPr algn="just">
              <a:spcBef>
                <a:spcPct val="50000"/>
              </a:spcBef>
            </a:pPr>
            <a:r>
              <a:rPr lang="pt-BR" sz="1600"/>
              <a:t>3.4254e-2 (= 3.4254 x 10</a:t>
            </a:r>
            <a:r>
              <a:rPr lang="pt-BR" sz="1600" baseline="30000"/>
              <a:t>2</a:t>
            </a:r>
            <a:r>
              <a:rPr lang="pt-BR" sz="1600"/>
              <a:t> = 0,034254)</a:t>
            </a:r>
          </a:p>
        </p:txBody>
      </p:sp>
      <p:sp>
        <p:nvSpPr>
          <p:cNvPr id="12292" name="Rectangle 1027"/>
          <p:cNvSpPr>
            <a:spLocks noChangeArrowheads="1"/>
          </p:cNvSpPr>
          <p:nvPr/>
        </p:nvSpPr>
        <p:spPr bwMode="auto">
          <a:xfrm>
            <a:off x="405871" y="260350"/>
            <a:ext cx="9071902" cy="776288"/>
          </a:xfrm>
          <a:prstGeom prst="rect">
            <a:avLst/>
          </a:prstGeom>
          <a:noFill/>
          <a:ln w="9525">
            <a:noFill/>
            <a:miter lim="800000"/>
            <a:headEnd/>
            <a:tailEnd/>
          </a:ln>
        </p:spPr>
        <p:txBody>
          <a:bodyPr anchor="ctr"/>
          <a:lstStyle/>
          <a:p>
            <a:pPr algn="ctr" eaLnBrk="0" hangingPunct="0"/>
            <a:r>
              <a:rPr lang="pt-BR" sz="4000" dirty="0">
                <a:solidFill>
                  <a:srgbClr val="000099"/>
                </a:solidFill>
                <a:latin typeface="Calibri" pitchFamily="34" charset="0"/>
              </a:rPr>
              <a:t>  </a:t>
            </a:r>
            <a:r>
              <a:rPr lang="pt-BR" sz="4000" b="1" dirty="0">
                <a:solidFill>
                  <a:schemeClr val="accent1"/>
                </a:solidFill>
                <a:latin typeface="Calibri" pitchFamily="34" charset="0"/>
              </a:rPr>
              <a:t>Tipos Primitivos</a:t>
            </a:r>
          </a:p>
        </p:txBody>
      </p:sp>
      <p:sp>
        <p:nvSpPr>
          <p:cNvPr id="12293" name="Text Box 1028"/>
          <p:cNvSpPr txBox="1">
            <a:spLocks noChangeArrowheads="1"/>
          </p:cNvSpPr>
          <p:nvPr/>
        </p:nvSpPr>
        <p:spPr bwMode="auto">
          <a:xfrm>
            <a:off x="662120" y="1225550"/>
            <a:ext cx="8191367" cy="457200"/>
          </a:xfrm>
          <a:prstGeom prst="rect">
            <a:avLst/>
          </a:prstGeom>
          <a:noFill/>
          <a:ln w="9525">
            <a:noFill/>
            <a:miter lim="800000"/>
            <a:headEnd/>
            <a:tailEnd/>
          </a:ln>
        </p:spPr>
        <p:txBody>
          <a:bodyPr>
            <a:spAutoFit/>
          </a:bodyPr>
          <a:lstStyle/>
          <a:p>
            <a:pPr>
              <a:spcBef>
                <a:spcPct val="50000"/>
              </a:spcBef>
            </a:pPr>
            <a:r>
              <a:rPr lang="pt-BR" sz="2400"/>
              <a:t>Tipos de Dados em Ponto Flutuante:</a:t>
            </a:r>
          </a:p>
        </p:txBody>
      </p:sp>
      <p:pic>
        <p:nvPicPr>
          <p:cNvPr id="6"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Tree>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 Box 1026"/>
          <p:cNvSpPr txBox="1">
            <a:spLocks noChangeArrowheads="1"/>
          </p:cNvSpPr>
          <p:nvPr/>
        </p:nvSpPr>
        <p:spPr bwMode="auto">
          <a:xfrm>
            <a:off x="662120" y="1125538"/>
            <a:ext cx="8191367" cy="457200"/>
          </a:xfrm>
          <a:prstGeom prst="rect">
            <a:avLst/>
          </a:prstGeom>
          <a:noFill/>
          <a:ln w="9525">
            <a:noFill/>
            <a:miter lim="800000"/>
            <a:headEnd/>
            <a:tailEnd/>
          </a:ln>
        </p:spPr>
        <p:txBody>
          <a:bodyPr>
            <a:spAutoFit/>
          </a:bodyPr>
          <a:lstStyle/>
          <a:p>
            <a:pPr>
              <a:spcBef>
                <a:spcPct val="50000"/>
              </a:spcBef>
            </a:pPr>
            <a:r>
              <a:rPr lang="pt-BR" sz="2400"/>
              <a:t>Tipos de Dados Caractere:</a:t>
            </a:r>
          </a:p>
        </p:txBody>
      </p:sp>
      <p:sp>
        <p:nvSpPr>
          <p:cNvPr id="13316" name="Text Box 1027"/>
          <p:cNvSpPr txBox="1">
            <a:spLocks noChangeArrowheads="1"/>
          </p:cNvSpPr>
          <p:nvPr/>
        </p:nvSpPr>
        <p:spPr bwMode="auto">
          <a:xfrm>
            <a:off x="856457" y="1916114"/>
            <a:ext cx="8191368" cy="1616075"/>
          </a:xfrm>
          <a:prstGeom prst="rect">
            <a:avLst/>
          </a:prstGeom>
          <a:noFill/>
          <a:ln w="9525" algn="ctr">
            <a:noFill/>
            <a:miter lim="800000"/>
            <a:headEnd/>
            <a:tailEnd/>
          </a:ln>
        </p:spPr>
        <p:txBody>
          <a:bodyPr>
            <a:spAutoFit/>
          </a:bodyPr>
          <a:lstStyle/>
          <a:p>
            <a:pPr algn="just">
              <a:spcBef>
                <a:spcPct val="50000"/>
              </a:spcBef>
            </a:pPr>
            <a:r>
              <a:rPr lang="pt-BR" sz="2000" dirty="0"/>
              <a:t>O tipo </a:t>
            </a:r>
            <a:r>
              <a:rPr lang="pt-BR" sz="2000" i="1" dirty="0" err="1"/>
              <a:t>char</a:t>
            </a:r>
            <a:r>
              <a:rPr lang="pt-BR" sz="2000" dirty="0"/>
              <a:t> permite a representação de caracteres individuais. Como o C utiliza uma representação interna no padrão UNICODE, cada caractere ocupa 16 bits (2 bytes), o que permite representar até 32.768 caracteres diferentes, teoricamente facilitando o trabalho de internacionalização de aplicações C.</a:t>
            </a:r>
          </a:p>
        </p:txBody>
      </p:sp>
      <p:sp>
        <p:nvSpPr>
          <p:cNvPr id="13317" name="Text Box 1028"/>
          <p:cNvSpPr txBox="1">
            <a:spLocks noChangeArrowheads="1"/>
          </p:cNvSpPr>
          <p:nvPr/>
        </p:nvSpPr>
        <p:spPr bwMode="auto">
          <a:xfrm>
            <a:off x="856457" y="3917951"/>
            <a:ext cx="8191368" cy="1015663"/>
          </a:xfrm>
          <a:prstGeom prst="rect">
            <a:avLst/>
          </a:prstGeom>
          <a:noFill/>
          <a:ln w="9525" algn="ctr">
            <a:noFill/>
            <a:miter lim="800000"/>
            <a:headEnd/>
            <a:tailEnd/>
          </a:ln>
        </p:spPr>
        <p:txBody>
          <a:bodyPr>
            <a:spAutoFit/>
          </a:bodyPr>
          <a:lstStyle/>
          <a:p>
            <a:pPr algn="just">
              <a:spcBef>
                <a:spcPct val="50000"/>
              </a:spcBef>
            </a:pPr>
            <a:r>
              <a:rPr lang="pt-BR" sz="2000"/>
              <a:t>Alguns caracteres são considerados especiais pois não possuem uma representação visual, sendo a maioria caracteres de controle e outros caracteres cujo uso é reservado pela linguagem.</a:t>
            </a:r>
            <a:endParaRPr lang="pt-BR" sz="2000" i="1"/>
          </a:p>
        </p:txBody>
      </p:sp>
      <p:sp>
        <p:nvSpPr>
          <p:cNvPr id="13318" name="Rectangle 1029"/>
          <p:cNvSpPr>
            <a:spLocks noChangeArrowheads="1"/>
          </p:cNvSpPr>
          <p:nvPr/>
        </p:nvSpPr>
        <p:spPr bwMode="auto">
          <a:xfrm>
            <a:off x="405871" y="260350"/>
            <a:ext cx="9071902" cy="776288"/>
          </a:xfrm>
          <a:prstGeom prst="rect">
            <a:avLst/>
          </a:prstGeom>
          <a:noFill/>
          <a:ln w="9525">
            <a:noFill/>
            <a:miter lim="800000"/>
            <a:headEnd/>
            <a:tailEnd/>
          </a:ln>
        </p:spPr>
        <p:txBody>
          <a:bodyPr anchor="ctr"/>
          <a:lstStyle/>
          <a:p>
            <a:pPr algn="ctr" eaLnBrk="0" hangingPunct="0"/>
            <a:r>
              <a:rPr lang="pt-BR" sz="4000" dirty="0">
                <a:solidFill>
                  <a:srgbClr val="000099"/>
                </a:solidFill>
                <a:latin typeface="Calibri" pitchFamily="34" charset="0"/>
              </a:rPr>
              <a:t>  </a:t>
            </a:r>
            <a:r>
              <a:rPr lang="pt-BR" sz="4000" b="1" dirty="0">
                <a:solidFill>
                  <a:schemeClr val="accent1"/>
                </a:solidFill>
                <a:latin typeface="Calibri" pitchFamily="34" charset="0"/>
              </a:rPr>
              <a:t>Tipos Primitivos</a:t>
            </a:r>
          </a:p>
        </p:txBody>
      </p:sp>
      <p:pic>
        <p:nvPicPr>
          <p:cNvPr id="7"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 Box 1026"/>
          <p:cNvSpPr txBox="1">
            <a:spLocks noChangeArrowheads="1"/>
          </p:cNvSpPr>
          <p:nvPr/>
        </p:nvSpPr>
        <p:spPr bwMode="auto">
          <a:xfrm>
            <a:off x="856457" y="1844676"/>
            <a:ext cx="8191368" cy="701675"/>
          </a:xfrm>
          <a:prstGeom prst="rect">
            <a:avLst/>
          </a:prstGeom>
          <a:noFill/>
          <a:ln w="9525" algn="ctr">
            <a:noFill/>
            <a:miter lim="800000"/>
            <a:headEnd/>
            <a:tailEnd/>
          </a:ln>
        </p:spPr>
        <p:txBody>
          <a:bodyPr>
            <a:spAutoFit/>
          </a:bodyPr>
          <a:lstStyle/>
          <a:p>
            <a:pPr algn="just">
              <a:spcBef>
                <a:spcPct val="50000"/>
              </a:spcBef>
            </a:pPr>
            <a:r>
              <a:rPr lang="pt-BR" sz="2000"/>
              <a:t>A representação (‘\’) indica dentro do programa a utilização de tais caracteres considerados especiais:</a:t>
            </a:r>
          </a:p>
        </p:txBody>
      </p:sp>
      <p:graphicFrame>
        <p:nvGraphicFramePr>
          <p:cNvPr id="455683" name="Group 1027"/>
          <p:cNvGraphicFramePr>
            <a:graphicFrameLocks noGrp="1"/>
          </p:cNvGraphicFramePr>
          <p:nvPr/>
        </p:nvGraphicFramePr>
        <p:xfrm>
          <a:off x="1052513" y="2997200"/>
          <a:ext cx="7723585" cy="2377440"/>
        </p:xfrm>
        <a:graphic>
          <a:graphicData uri="http://schemas.openxmlformats.org/drawingml/2006/table">
            <a:tbl>
              <a:tblPr/>
              <a:tblGrid>
                <a:gridCol w="2584847">
                  <a:extLst>
                    <a:ext uri="{9D8B030D-6E8A-4147-A177-3AD203B41FA5}">
                      <a16:colId xmlns:a16="http://schemas.microsoft.com/office/drawing/2014/main" val="20000"/>
                    </a:ext>
                  </a:extLst>
                </a:gridCol>
                <a:gridCol w="5138738">
                  <a:extLst>
                    <a:ext uri="{9D8B030D-6E8A-4147-A177-3AD203B41FA5}">
                      <a16:colId xmlns:a16="http://schemas.microsoft.com/office/drawing/2014/main" val="20001"/>
                    </a:ext>
                  </a:extLst>
                </a:gridCol>
              </a:tblGrid>
              <a:tr h="2905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000" b="1" i="0" u="none" strike="noStrike" cap="none" normalizeH="0" baseline="0" dirty="0">
                          <a:ln>
                            <a:noFill/>
                          </a:ln>
                          <a:solidFill>
                            <a:schemeClr val="tx1"/>
                          </a:solidFill>
                          <a:effectLst/>
                          <a:latin typeface="Calibri" pitchFamily="34" charset="0"/>
                        </a:rPr>
                        <a:t>Representação</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000" b="1" i="0" u="none" strike="noStrike" cap="none" normalizeH="0" baseline="0">
                          <a:ln>
                            <a:noFill/>
                          </a:ln>
                          <a:solidFill>
                            <a:schemeClr val="tx1"/>
                          </a:solidFill>
                          <a:effectLst/>
                          <a:latin typeface="Calibri" pitchFamily="34" charset="0"/>
                        </a:rPr>
                        <a:t>Significado</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0"/>
                  </a:ext>
                </a:extLst>
              </a:tr>
              <a:tr h="2905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000" b="0" i="0" u="none" strike="noStrike" cap="none" normalizeH="0" baseline="0">
                          <a:ln>
                            <a:noFill/>
                          </a:ln>
                          <a:solidFill>
                            <a:schemeClr val="tx1"/>
                          </a:solidFill>
                          <a:effectLst/>
                          <a:latin typeface="Calibri" pitchFamily="34" charset="0"/>
                        </a:rPr>
                        <a:t>\n</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000" b="0" i="0" u="none" strike="noStrike" cap="none" normalizeH="0" baseline="0" dirty="0">
                          <a:ln>
                            <a:noFill/>
                          </a:ln>
                          <a:solidFill>
                            <a:schemeClr val="tx1"/>
                          </a:solidFill>
                          <a:effectLst/>
                          <a:latin typeface="Calibri" pitchFamily="34" charset="0"/>
                        </a:rPr>
                        <a:t>Pula linha (</a:t>
                      </a:r>
                      <a:r>
                        <a:rPr kumimoji="0" lang="pt-BR" sz="2000" b="0" i="1" u="none" strike="noStrike" cap="none" normalizeH="0" baseline="0" dirty="0" err="1">
                          <a:ln>
                            <a:noFill/>
                          </a:ln>
                          <a:solidFill>
                            <a:schemeClr val="tx1"/>
                          </a:solidFill>
                          <a:effectLst/>
                          <a:latin typeface="Calibri" pitchFamily="34" charset="0"/>
                        </a:rPr>
                        <a:t>newline</a:t>
                      </a:r>
                      <a:r>
                        <a:rPr kumimoji="0" lang="pt-BR" sz="2000" b="0" i="0" u="none" strike="noStrike" cap="none" normalizeH="0" baseline="0" dirty="0">
                          <a:ln>
                            <a:noFill/>
                          </a:ln>
                          <a:solidFill>
                            <a:schemeClr val="tx1"/>
                          </a:solidFill>
                          <a:effectLst/>
                          <a:latin typeface="Calibri" pitchFamily="34" charset="0"/>
                        </a:rPr>
                        <a:t> ou </a:t>
                      </a:r>
                      <a:r>
                        <a:rPr kumimoji="0" lang="pt-BR" sz="2000" b="0" i="1" u="none" strike="noStrike" cap="none" normalizeH="0" baseline="0" dirty="0" err="1">
                          <a:ln>
                            <a:noFill/>
                          </a:ln>
                          <a:solidFill>
                            <a:schemeClr val="tx1"/>
                          </a:solidFill>
                          <a:effectLst/>
                          <a:latin typeface="Calibri" pitchFamily="34" charset="0"/>
                        </a:rPr>
                        <a:t>linefeed</a:t>
                      </a:r>
                      <a:r>
                        <a:rPr kumimoji="0" lang="pt-BR" sz="2000" b="0" i="0" u="none" strike="noStrike" cap="none" normalizeH="0" baseline="0" dirty="0">
                          <a:ln>
                            <a:noFill/>
                          </a:ln>
                          <a:solidFill>
                            <a:schemeClr val="tx1"/>
                          </a:solidFill>
                          <a:effectLst/>
                          <a:latin typeface="Calibri" pitchFamily="34" charset="0"/>
                        </a:rPr>
                        <a: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1"/>
                  </a:ext>
                </a:extLst>
              </a:tr>
              <a:tr h="312738">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000" b="0" i="0" u="none" strike="noStrike" cap="none" normalizeH="0" baseline="0">
                          <a:ln>
                            <a:noFill/>
                          </a:ln>
                          <a:solidFill>
                            <a:schemeClr val="tx1"/>
                          </a:solidFill>
                          <a:effectLst/>
                          <a:latin typeface="Calibri" pitchFamily="34" charset="0"/>
                        </a:rPr>
                        <a:t>\r</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000" b="0" i="0" u="none" strike="noStrike" cap="none" normalizeH="0" baseline="0">
                          <a:ln>
                            <a:noFill/>
                          </a:ln>
                          <a:solidFill>
                            <a:schemeClr val="tx1"/>
                          </a:solidFill>
                          <a:effectLst/>
                          <a:latin typeface="Calibri" pitchFamily="34" charset="0"/>
                        </a:rPr>
                        <a:t>Retorno de carro (</a:t>
                      </a:r>
                      <a:r>
                        <a:rPr kumimoji="0" lang="pt-BR" sz="2000" b="0" i="1" u="none" strike="noStrike" cap="none" normalizeH="0" baseline="0">
                          <a:ln>
                            <a:noFill/>
                          </a:ln>
                          <a:solidFill>
                            <a:schemeClr val="tx1"/>
                          </a:solidFill>
                          <a:effectLst/>
                          <a:latin typeface="Calibri" pitchFamily="34" charset="0"/>
                        </a:rPr>
                        <a:t>carriage return</a:t>
                      </a:r>
                      <a:r>
                        <a:rPr kumimoji="0" lang="pt-BR" sz="2000" b="0" i="0" u="none" strike="noStrike" cap="none" normalizeH="0" baseline="0">
                          <a:ln>
                            <a:noFill/>
                          </a:ln>
                          <a:solidFill>
                            <a:schemeClr val="tx1"/>
                          </a:solidFill>
                          <a:effectLst/>
                          <a:latin typeface="Calibri" pitchFamily="34" charset="0"/>
                        </a:rPr>
                        <a: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2"/>
                  </a:ext>
                </a:extLst>
              </a:tr>
              <a:tr h="31115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000" b="0" i="0" u="none" strike="noStrike" cap="none" normalizeH="0" baseline="0">
                          <a:ln>
                            <a:noFill/>
                          </a:ln>
                          <a:solidFill>
                            <a:schemeClr val="tx1"/>
                          </a:solidFill>
                          <a:effectLst/>
                          <a:latin typeface="Calibri" pitchFamily="34" charset="0"/>
                        </a:rPr>
                        <a:t>\b</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000" b="0" i="0" u="none" strike="noStrike" cap="none" normalizeH="0" baseline="0">
                          <a:ln>
                            <a:noFill/>
                          </a:ln>
                          <a:solidFill>
                            <a:schemeClr val="tx1"/>
                          </a:solidFill>
                          <a:effectLst/>
                          <a:latin typeface="Calibri" pitchFamily="34" charset="0"/>
                        </a:rPr>
                        <a:t>Retrocesso (</a:t>
                      </a:r>
                      <a:r>
                        <a:rPr kumimoji="0" lang="pt-BR" sz="2000" b="0" i="1" u="none" strike="noStrike" cap="none" normalizeH="0" baseline="0">
                          <a:ln>
                            <a:noFill/>
                          </a:ln>
                          <a:solidFill>
                            <a:schemeClr val="tx1"/>
                          </a:solidFill>
                          <a:effectLst/>
                          <a:latin typeface="Calibri" pitchFamily="34" charset="0"/>
                        </a:rPr>
                        <a:t>backspace</a:t>
                      </a:r>
                      <a:r>
                        <a:rPr kumimoji="0" lang="pt-BR" sz="2000" b="0" i="0" u="none" strike="noStrike" cap="none" normalizeH="0" baseline="0">
                          <a:ln>
                            <a:noFill/>
                          </a:ln>
                          <a:solidFill>
                            <a:schemeClr val="tx1"/>
                          </a:solidFill>
                          <a:effectLst/>
                          <a:latin typeface="Calibri" pitchFamily="34" charset="0"/>
                        </a:rPr>
                        <a: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3"/>
                  </a:ext>
                </a:extLst>
              </a:tr>
              <a:tr h="31115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000" b="0" i="0" u="none" strike="noStrike" cap="none" normalizeH="0" baseline="0">
                          <a:ln>
                            <a:noFill/>
                          </a:ln>
                          <a:solidFill>
                            <a:schemeClr val="tx1"/>
                          </a:solidFill>
                          <a:effectLst/>
                          <a:latin typeface="Calibri" pitchFamily="34" charset="0"/>
                        </a:rPr>
                        <a:t>\t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000" b="0" i="0" u="none" strike="noStrike" cap="none" normalizeH="0" baseline="0">
                          <a:ln>
                            <a:noFill/>
                          </a:ln>
                          <a:solidFill>
                            <a:schemeClr val="tx1"/>
                          </a:solidFill>
                          <a:effectLst/>
                          <a:latin typeface="Calibri" pitchFamily="34" charset="0"/>
                        </a:rPr>
                        <a:t>Tabulação (</a:t>
                      </a:r>
                      <a:r>
                        <a:rPr kumimoji="0" lang="pt-BR" sz="2000" b="0" i="1" u="none" strike="noStrike" cap="none" normalizeH="0" baseline="0">
                          <a:ln>
                            <a:noFill/>
                          </a:ln>
                          <a:solidFill>
                            <a:schemeClr val="tx1"/>
                          </a:solidFill>
                          <a:effectLst/>
                          <a:latin typeface="Calibri" pitchFamily="34" charset="0"/>
                        </a:rPr>
                        <a:t>horizontal tabulation</a:t>
                      </a:r>
                      <a:r>
                        <a:rPr kumimoji="0" lang="pt-BR" sz="2000" b="0" i="0" u="none" strike="noStrike" cap="none" normalizeH="0" baseline="0">
                          <a:ln>
                            <a:noFill/>
                          </a:ln>
                          <a:solidFill>
                            <a:schemeClr val="tx1"/>
                          </a:solidFill>
                          <a:effectLst/>
                          <a:latin typeface="Calibri" pitchFamily="34" charset="0"/>
                        </a:rPr>
                        <a: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4"/>
                  </a:ext>
                </a:extLst>
              </a:tr>
              <a:tr h="31115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000" b="0" i="0" u="none" strike="noStrike" cap="none" normalizeH="0" baseline="0">
                          <a:ln>
                            <a:noFill/>
                          </a:ln>
                          <a:solidFill>
                            <a:schemeClr val="tx1"/>
                          </a:solidFill>
                          <a:effectLst/>
                          <a:latin typeface="Calibri" pitchFamily="34" charset="0"/>
                        </a:rPr>
                        <a:t>\f</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000" b="0" i="0" u="none" strike="noStrike" cap="none" normalizeH="0" baseline="0">
                          <a:ln>
                            <a:noFill/>
                          </a:ln>
                          <a:solidFill>
                            <a:schemeClr val="tx1"/>
                          </a:solidFill>
                          <a:effectLst/>
                          <a:latin typeface="Calibri" pitchFamily="34" charset="0"/>
                        </a:rPr>
                        <a:t>Nova página (</a:t>
                      </a:r>
                      <a:r>
                        <a:rPr kumimoji="0" lang="pt-BR" sz="2000" b="0" i="1" u="none" strike="noStrike" cap="none" normalizeH="0" baseline="0">
                          <a:ln>
                            <a:noFill/>
                          </a:ln>
                          <a:solidFill>
                            <a:schemeClr val="tx1"/>
                          </a:solidFill>
                          <a:effectLst/>
                          <a:latin typeface="Calibri" pitchFamily="34" charset="0"/>
                        </a:rPr>
                        <a:t>formfeed</a:t>
                      </a:r>
                      <a:r>
                        <a:rPr kumimoji="0" lang="pt-BR" sz="2000" b="0" i="0" u="none" strike="noStrike" cap="none" normalizeH="0" baseline="0">
                          <a:ln>
                            <a:noFill/>
                          </a:ln>
                          <a:solidFill>
                            <a:schemeClr val="tx1"/>
                          </a:solidFill>
                          <a:effectLst/>
                          <a:latin typeface="Calibri" pitchFamily="34" charset="0"/>
                        </a:rPr>
                        <a: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5"/>
                  </a:ext>
                </a:extLst>
              </a:tr>
            </a:tbl>
          </a:graphicData>
        </a:graphic>
      </p:graphicFrame>
      <p:sp>
        <p:nvSpPr>
          <p:cNvPr id="14363" name="Text Box 1050"/>
          <p:cNvSpPr txBox="1">
            <a:spLocks noChangeArrowheads="1"/>
          </p:cNvSpPr>
          <p:nvPr/>
        </p:nvSpPr>
        <p:spPr bwMode="auto">
          <a:xfrm>
            <a:off x="662120" y="1125538"/>
            <a:ext cx="8191367" cy="457200"/>
          </a:xfrm>
          <a:prstGeom prst="rect">
            <a:avLst/>
          </a:prstGeom>
          <a:noFill/>
          <a:ln w="9525">
            <a:noFill/>
            <a:miter lim="800000"/>
            <a:headEnd/>
            <a:tailEnd/>
          </a:ln>
        </p:spPr>
        <p:txBody>
          <a:bodyPr>
            <a:spAutoFit/>
          </a:bodyPr>
          <a:lstStyle/>
          <a:p>
            <a:pPr>
              <a:spcBef>
                <a:spcPct val="50000"/>
              </a:spcBef>
            </a:pPr>
            <a:r>
              <a:rPr lang="pt-BR" sz="2400"/>
              <a:t>Tipos de Dados Caractere:</a:t>
            </a:r>
          </a:p>
        </p:txBody>
      </p:sp>
      <p:sp>
        <p:nvSpPr>
          <p:cNvPr id="14364" name="Rectangle 1051"/>
          <p:cNvSpPr>
            <a:spLocks noChangeArrowheads="1"/>
          </p:cNvSpPr>
          <p:nvPr/>
        </p:nvSpPr>
        <p:spPr bwMode="auto">
          <a:xfrm>
            <a:off x="405871" y="260350"/>
            <a:ext cx="9071902" cy="776288"/>
          </a:xfrm>
          <a:prstGeom prst="rect">
            <a:avLst/>
          </a:prstGeom>
          <a:noFill/>
          <a:ln w="9525">
            <a:noFill/>
            <a:miter lim="800000"/>
            <a:headEnd/>
            <a:tailEnd/>
          </a:ln>
        </p:spPr>
        <p:txBody>
          <a:bodyPr anchor="ctr"/>
          <a:lstStyle/>
          <a:p>
            <a:pPr algn="ctr" eaLnBrk="0" hangingPunct="0"/>
            <a:r>
              <a:rPr lang="pt-BR" sz="4000" dirty="0">
                <a:solidFill>
                  <a:srgbClr val="000099"/>
                </a:solidFill>
                <a:latin typeface="Calibri" pitchFamily="34" charset="0"/>
              </a:rPr>
              <a:t>  </a:t>
            </a:r>
            <a:r>
              <a:rPr lang="pt-BR" sz="4000" b="1" dirty="0">
                <a:solidFill>
                  <a:schemeClr val="accent1"/>
                </a:solidFill>
                <a:latin typeface="Calibri" pitchFamily="34" charset="0"/>
              </a:rPr>
              <a:t>Tipos Primitivos</a:t>
            </a:r>
          </a:p>
        </p:txBody>
      </p:sp>
      <p:pic>
        <p:nvPicPr>
          <p:cNvPr id="7"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6706" name="Group 1026"/>
          <p:cNvGraphicFramePr>
            <a:graphicFrameLocks noGrp="1"/>
          </p:cNvGraphicFramePr>
          <p:nvPr/>
        </p:nvGraphicFramePr>
        <p:xfrm>
          <a:off x="1052513" y="1989138"/>
          <a:ext cx="7723585" cy="2773680"/>
        </p:xfrm>
        <a:graphic>
          <a:graphicData uri="http://schemas.openxmlformats.org/drawingml/2006/table">
            <a:tbl>
              <a:tblPr/>
              <a:tblGrid>
                <a:gridCol w="2584847">
                  <a:extLst>
                    <a:ext uri="{9D8B030D-6E8A-4147-A177-3AD203B41FA5}">
                      <a16:colId xmlns:a16="http://schemas.microsoft.com/office/drawing/2014/main" val="20000"/>
                    </a:ext>
                  </a:extLst>
                </a:gridCol>
                <a:gridCol w="5138738">
                  <a:extLst>
                    <a:ext uri="{9D8B030D-6E8A-4147-A177-3AD203B41FA5}">
                      <a16:colId xmlns:a16="http://schemas.microsoft.com/office/drawing/2014/main" val="20001"/>
                    </a:ext>
                  </a:extLst>
                </a:gridCol>
              </a:tblGrid>
              <a:tr h="2905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000" b="1" i="0" u="none" strike="noStrike" cap="none" normalizeH="0" baseline="0">
                          <a:ln>
                            <a:noFill/>
                          </a:ln>
                          <a:solidFill>
                            <a:schemeClr val="tx1"/>
                          </a:solidFill>
                          <a:effectLst/>
                          <a:latin typeface="Calibri" pitchFamily="34" charset="0"/>
                        </a:rPr>
                        <a:t>Representação</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000" b="1" i="0" u="none" strike="noStrike" cap="none" normalizeH="0" baseline="0">
                          <a:ln>
                            <a:noFill/>
                          </a:ln>
                          <a:solidFill>
                            <a:schemeClr val="tx1"/>
                          </a:solidFill>
                          <a:effectLst/>
                          <a:latin typeface="Calibri" pitchFamily="34" charset="0"/>
                        </a:rPr>
                        <a:t>Significado</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0"/>
                  </a:ext>
                </a:extLst>
              </a:tr>
              <a:tr h="31115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000" b="0" i="0" u="none" strike="noStrike" cap="none" normalizeH="0" baseline="0">
                          <a:ln>
                            <a:noFill/>
                          </a:ln>
                          <a:solidFill>
                            <a:schemeClr val="tx1"/>
                          </a:solidFill>
                          <a:effectLst/>
                          <a:latin typeface="Calibri" pitchFamily="34" charset="0"/>
                        </a:rPr>
                        <a: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000" b="0" i="0" u="none" strike="noStrike" cap="none" normalizeH="0" baseline="0">
                          <a:ln>
                            <a:noFill/>
                          </a:ln>
                          <a:solidFill>
                            <a:schemeClr val="tx1"/>
                          </a:solidFill>
                          <a:effectLst/>
                          <a:latin typeface="Calibri" pitchFamily="34" charset="0"/>
                        </a:rPr>
                        <a:t>Apóstrofe</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1"/>
                  </a:ext>
                </a:extLst>
              </a:tr>
              <a:tr h="31115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000" b="0" i="0" u="none" strike="noStrike" cap="none" normalizeH="0" baseline="0">
                          <a:ln>
                            <a:noFill/>
                          </a:ln>
                          <a:solidFill>
                            <a:schemeClr val="tx1"/>
                          </a:solidFill>
                          <a:effectLst/>
                          <a:latin typeface="Calibri" pitchFamily="34" charset="0"/>
                        </a:rPr>
                        <a: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000" b="0" i="0" u="none" strike="noStrike" cap="none" normalizeH="0" baseline="0">
                          <a:ln>
                            <a:noFill/>
                          </a:ln>
                          <a:solidFill>
                            <a:schemeClr val="tx1"/>
                          </a:solidFill>
                          <a:effectLst/>
                          <a:latin typeface="Calibri" pitchFamily="34" charset="0"/>
                        </a:rPr>
                        <a:t>Aspas</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2"/>
                  </a:ext>
                </a:extLst>
              </a:tr>
              <a:tr h="31115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000" b="0" i="0" u="none" strike="noStrike" cap="none" normalizeH="0" baseline="0">
                          <a:ln>
                            <a:noFill/>
                          </a:ln>
                          <a:solidFill>
                            <a:schemeClr val="tx1"/>
                          </a:solidFill>
                          <a:effectLst/>
                          <a:latin typeface="Calibri" pitchFamily="34" charset="0"/>
                        </a:rPr>
                        <a: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000" b="0" i="0" u="none" strike="noStrike" cap="none" normalizeH="0" baseline="0">
                          <a:ln>
                            <a:noFill/>
                          </a:ln>
                          <a:solidFill>
                            <a:schemeClr val="tx1"/>
                          </a:solidFill>
                          <a:effectLst/>
                          <a:latin typeface="Calibri" pitchFamily="34" charset="0"/>
                        </a:rPr>
                        <a:t>Barra invertida</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3"/>
                  </a:ext>
                </a:extLst>
              </a:tr>
              <a:tr h="31115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000" b="0" i="0" u="none" strike="noStrike" cap="none" normalizeH="0" baseline="0">
                          <a:ln>
                            <a:noFill/>
                          </a:ln>
                          <a:solidFill>
                            <a:schemeClr val="tx1"/>
                          </a:solidFill>
                          <a:effectLst/>
                          <a:latin typeface="Calibri" pitchFamily="34" charset="0"/>
                        </a:rPr>
                        <a:t>\u223d</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000" b="0" i="0" u="none" strike="noStrike" cap="none" normalizeH="0" baseline="0">
                          <a:ln>
                            <a:noFill/>
                          </a:ln>
                          <a:solidFill>
                            <a:schemeClr val="tx1"/>
                          </a:solidFill>
                          <a:effectLst/>
                          <a:latin typeface="Calibri" pitchFamily="34" charset="0"/>
                        </a:rPr>
                        <a:t>Caractere UNICODE 233d</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4"/>
                  </a:ext>
                </a:extLst>
              </a:tr>
              <a:tr h="31115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000" b="0" i="0" u="none" strike="noStrike" cap="none" normalizeH="0" baseline="0">
                          <a:ln>
                            <a:noFill/>
                          </a:ln>
                          <a:solidFill>
                            <a:schemeClr val="tx1"/>
                          </a:solidFill>
                          <a:effectLst/>
                          <a:latin typeface="Calibri" pitchFamily="34" charset="0"/>
                        </a:rPr>
                        <a:t>\g37</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000" b="0" i="0" u="none" strike="noStrike" cap="none" normalizeH="0" baseline="0">
                          <a:ln>
                            <a:noFill/>
                          </a:ln>
                          <a:solidFill>
                            <a:schemeClr val="tx1"/>
                          </a:solidFill>
                          <a:effectLst/>
                          <a:latin typeface="Calibri" pitchFamily="34" charset="0"/>
                        </a:rPr>
                        <a:t>Octal</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5"/>
                  </a:ext>
                </a:extLst>
              </a:tr>
              <a:tr h="2905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000" b="0" i="0" u="none" strike="noStrike" cap="none" normalizeH="0" baseline="0">
                          <a:ln>
                            <a:noFill/>
                          </a:ln>
                          <a:solidFill>
                            <a:schemeClr val="tx1"/>
                          </a:solidFill>
                          <a:effectLst/>
                          <a:latin typeface="Calibri" pitchFamily="34" charset="0"/>
                        </a:rPr>
                        <a:t>\fca</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2000" b="0" i="0" u="none" strike="noStrike" cap="none" normalizeH="0" baseline="0">
                          <a:ln>
                            <a:noFill/>
                          </a:ln>
                          <a:solidFill>
                            <a:schemeClr val="tx1"/>
                          </a:solidFill>
                          <a:effectLst/>
                          <a:latin typeface="Calibri" pitchFamily="34" charset="0"/>
                        </a:rPr>
                        <a:t>Hexadecinal</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6"/>
                  </a:ext>
                </a:extLst>
              </a:tr>
            </a:tbl>
          </a:graphicData>
        </a:graphic>
      </p:graphicFrame>
      <p:sp>
        <p:nvSpPr>
          <p:cNvPr id="15389" name="Text Box 1052"/>
          <p:cNvSpPr txBox="1">
            <a:spLocks noChangeArrowheads="1"/>
          </p:cNvSpPr>
          <p:nvPr/>
        </p:nvSpPr>
        <p:spPr bwMode="auto">
          <a:xfrm>
            <a:off x="856457" y="5229226"/>
            <a:ext cx="8191368" cy="701675"/>
          </a:xfrm>
          <a:prstGeom prst="rect">
            <a:avLst/>
          </a:prstGeom>
          <a:noFill/>
          <a:ln w="9525" algn="ctr">
            <a:noFill/>
            <a:miter lim="800000"/>
            <a:headEnd/>
            <a:tailEnd/>
          </a:ln>
        </p:spPr>
        <p:txBody>
          <a:bodyPr>
            <a:spAutoFit/>
          </a:bodyPr>
          <a:lstStyle/>
          <a:p>
            <a:pPr algn="just">
              <a:spcBef>
                <a:spcPct val="50000"/>
              </a:spcBef>
            </a:pPr>
            <a:r>
              <a:rPr lang="pt-BR" sz="2000"/>
              <a:t>O valor literal de caracteres deve estar delimitado por aspas simples, por exemplo: </a:t>
            </a:r>
            <a:r>
              <a:rPr lang="pt-BR" sz="2000">
                <a:latin typeface="Courier New" pitchFamily="49" charset="0"/>
              </a:rPr>
              <a:t>(‘\n’).</a:t>
            </a:r>
          </a:p>
        </p:txBody>
      </p:sp>
      <p:sp>
        <p:nvSpPr>
          <p:cNvPr id="15390" name="Text Box 1053"/>
          <p:cNvSpPr txBox="1">
            <a:spLocks noChangeArrowheads="1"/>
          </p:cNvSpPr>
          <p:nvPr/>
        </p:nvSpPr>
        <p:spPr bwMode="auto">
          <a:xfrm>
            <a:off x="662120" y="1125538"/>
            <a:ext cx="8191367" cy="457200"/>
          </a:xfrm>
          <a:prstGeom prst="rect">
            <a:avLst/>
          </a:prstGeom>
          <a:noFill/>
          <a:ln w="9525">
            <a:noFill/>
            <a:miter lim="800000"/>
            <a:headEnd/>
            <a:tailEnd/>
          </a:ln>
        </p:spPr>
        <p:txBody>
          <a:bodyPr>
            <a:spAutoFit/>
          </a:bodyPr>
          <a:lstStyle/>
          <a:p>
            <a:pPr>
              <a:spcBef>
                <a:spcPct val="50000"/>
              </a:spcBef>
            </a:pPr>
            <a:r>
              <a:rPr lang="pt-BR" sz="2400"/>
              <a:t>Tipos de Dados Caractere:</a:t>
            </a:r>
          </a:p>
        </p:txBody>
      </p:sp>
      <p:sp>
        <p:nvSpPr>
          <p:cNvPr id="15391" name="Rectangle 1054"/>
          <p:cNvSpPr>
            <a:spLocks noChangeArrowheads="1"/>
          </p:cNvSpPr>
          <p:nvPr/>
        </p:nvSpPr>
        <p:spPr bwMode="auto">
          <a:xfrm>
            <a:off x="405871" y="260350"/>
            <a:ext cx="9071902" cy="776288"/>
          </a:xfrm>
          <a:prstGeom prst="rect">
            <a:avLst/>
          </a:prstGeom>
          <a:noFill/>
          <a:ln w="9525">
            <a:noFill/>
            <a:miter lim="800000"/>
            <a:headEnd/>
            <a:tailEnd/>
          </a:ln>
        </p:spPr>
        <p:txBody>
          <a:bodyPr anchor="ctr"/>
          <a:lstStyle/>
          <a:p>
            <a:pPr algn="ctr" eaLnBrk="0" hangingPunct="0"/>
            <a:r>
              <a:rPr lang="pt-BR" sz="4000" dirty="0">
                <a:solidFill>
                  <a:srgbClr val="000099"/>
                </a:solidFill>
                <a:latin typeface="Calibri" pitchFamily="34" charset="0"/>
              </a:rPr>
              <a:t>  </a:t>
            </a:r>
            <a:r>
              <a:rPr lang="pt-BR" sz="4000" b="1" dirty="0">
                <a:solidFill>
                  <a:schemeClr val="accent1"/>
                </a:solidFill>
                <a:latin typeface="Calibri" pitchFamily="34" charset="0"/>
              </a:rPr>
              <a:t>Tipos Primitivos</a:t>
            </a:r>
          </a:p>
        </p:txBody>
      </p:sp>
      <p:pic>
        <p:nvPicPr>
          <p:cNvPr id="7"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82550" y="1"/>
            <a:ext cx="9658350" cy="707886"/>
          </a:xfrm>
          <a:prstGeom prst="rect">
            <a:avLst/>
          </a:prstGeom>
          <a:noFill/>
        </p:spPr>
        <p:txBody>
          <a:bodyPr>
            <a:spAutoFit/>
          </a:bodyPr>
          <a:lstStyle/>
          <a:p>
            <a:pPr>
              <a:defRPr/>
            </a:pPr>
            <a:r>
              <a:rPr lang="pt-BR" sz="4000" b="1" dirty="0">
                <a:solidFill>
                  <a:schemeClr val="accent1"/>
                </a:solidFill>
                <a:latin typeface="Calibri" pitchFamily="34" charset="0"/>
              </a:rPr>
              <a:t>O que é um microcontrolador (MCU)? </a:t>
            </a:r>
          </a:p>
        </p:txBody>
      </p:sp>
      <p:sp>
        <p:nvSpPr>
          <p:cNvPr id="3" name="Retângulo 2"/>
          <p:cNvSpPr/>
          <p:nvPr/>
        </p:nvSpPr>
        <p:spPr>
          <a:xfrm>
            <a:off x="742951" y="1066800"/>
            <a:ext cx="7414022" cy="2598660"/>
          </a:xfrm>
          <a:prstGeom prst="rect">
            <a:avLst/>
          </a:prstGeom>
        </p:spPr>
        <p:txBody>
          <a:bodyPr>
            <a:spAutoFit/>
          </a:bodyPr>
          <a:lstStyle/>
          <a:p>
            <a:pPr>
              <a:lnSpc>
                <a:spcPct val="150000"/>
              </a:lnSpc>
              <a:defRPr/>
            </a:pPr>
            <a:r>
              <a:rPr lang="pt-BR" sz="2800" dirty="0">
                <a:latin typeface="+mn-lt"/>
              </a:rPr>
              <a:t>• É um computador em um chip </a:t>
            </a:r>
          </a:p>
          <a:p>
            <a:pPr>
              <a:lnSpc>
                <a:spcPct val="150000"/>
              </a:lnSpc>
              <a:defRPr/>
            </a:pPr>
            <a:r>
              <a:rPr lang="pt-BR" sz="2800" dirty="0">
                <a:latin typeface="+mn-lt"/>
              </a:rPr>
              <a:t>• Processador – Memória – Entrada/Saída </a:t>
            </a:r>
          </a:p>
          <a:p>
            <a:pPr>
              <a:lnSpc>
                <a:spcPct val="150000"/>
              </a:lnSpc>
              <a:defRPr/>
            </a:pPr>
            <a:r>
              <a:rPr lang="pt-BR" sz="2800" dirty="0">
                <a:latin typeface="+mn-lt"/>
              </a:rPr>
              <a:t>• Controla ações e funções </a:t>
            </a:r>
          </a:p>
          <a:p>
            <a:pPr>
              <a:lnSpc>
                <a:spcPct val="150000"/>
              </a:lnSpc>
              <a:defRPr/>
            </a:pPr>
            <a:r>
              <a:rPr lang="pt-BR" sz="2800" dirty="0">
                <a:latin typeface="+mn-lt"/>
              </a:rPr>
              <a:t>• Funções específicas </a:t>
            </a:r>
          </a:p>
        </p:txBody>
      </p:sp>
      <p:pic>
        <p:nvPicPr>
          <p:cNvPr id="8197" name="Picture 2" descr="http://img.bhs4.com/d1/c/d1c46b872ae8f1ac61a8db57f87ea2a44294c358_large.jpg"/>
          <p:cNvPicPr>
            <a:picLocks noChangeAspect="1" noChangeArrowheads="1"/>
          </p:cNvPicPr>
          <p:nvPr/>
        </p:nvPicPr>
        <p:blipFill>
          <a:blip r:embed="rId2" cstate="print"/>
          <a:srcRect t="18576" b="17085"/>
          <a:stretch>
            <a:fillRect/>
          </a:stretch>
        </p:blipFill>
        <p:spPr bwMode="auto">
          <a:xfrm>
            <a:off x="276887" y="4454526"/>
            <a:ext cx="3203971" cy="1901825"/>
          </a:xfrm>
          <a:prstGeom prst="rect">
            <a:avLst/>
          </a:prstGeom>
          <a:noFill/>
          <a:ln w="9525">
            <a:noFill/>
            <a:miter lim="800000"/>
            <a:headEnd/>
            <a:tailEnd/>
          </a:ln>
        </p:spPr>
      </p:pic>
      <p:pic>
        <p:nvPicPr>
          <p:cNvPr id="7" name="Picture 3" descr="F:\Disco Principal\Arduino\Barretuino\Barretuino.JPG"/>
          <p:cNvPicPr>
            <a:picLocks noChangeAspect="1" noChangeArrowheads="1"/>
          </p:cNvPicPr>
          <p:nvPr/>
        </p:nvPicPr>
        <p:blipFill>
          <a:blip r:embed="rId3" cstate="print"/>
          <a:srcRect/>
          <a:stretch>
            <a:fillRect/>
          </a:stretch>
        </p:blipFill>
        <p:spPr bwMode="auto">
          <a:xfrm>
            <a:off x="8596338" y="0"/>
            <a:ext cx="1309662" cy="958707"/>
          </a:xfrm>
          <a:prstGeom prst="rect">
            <a:avLst/>
          </a:prstGeom>
          <a:noFill/>
        </p:spPr>
      </p:pic>
      <p:pic>
        <p:nvPicPr>
          <p:cNvPr id="49154" name="Picture 2" descr="http://www.alexandreaugusto.com.br/MercadoLivre/Imagens/Arduinos/Uno_R3_2012_2013_0.jpg"/>
          <p:cNvPicPr>
            <a:picLocks noChangeAspect="1" noChangeArrowheads="1"/>
          </p:cNvPicPr>
          <p:nvPr/>
        </p:nvPicPr>
        <p:blipFill>
          <a:blip r:embed="rId4" cstate="print"/>
          <a:srcRect/>
          <a:stretch>
            <a:fillRect/>
          </a:stretch>
        </p:blipFill>
        <p:spPr bwMode="auto">
          <a:xfrm>
            <a:off x="5667380" y="3464718"/>
            <a:ext cx="3952860" cy="2964645"/>
          </a:xfrm>
          <a:prstGeom prst="rect">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ext Box 2"/>
          <p:cNvSpPr txBox="1">
            <a:spLocks noChangeArrowheads="1"/>
          </p:cNvSpPr>
          <p:nvPr/>
        </p:nvSpPr>
        <p:spPr bwMode="auto">
          <a:xfrm>
            <a:off x="856457" y="1052514"/>
            <a:ext cx="8191368" cy="1006475"/>
          </a:xfrm>
          <a:prstGeom prst="rect">
            <a:avLst/>
          </a:prstGeom>
          <a:noFill/>
          <a:ln w="9525" algn="ctr">
            <a:noFill/>
            <a:miter lim="800000"/>
            <a:headEnd/>
            <a:tailEnd/>
          </a:ln>
        </p:spPr>
        <p:txBody>
          <a:bodyPr>
            <a:spAutoFit/>
          </a:bodyPr>
          <a:lstStyle/>
          <a:p>
            <a:pPr algn="just">
              <a:spcBef>
                <a:spcPct val="50000"/>
              </a:spcBef>
            </a:pPr>
            <a:r>
              <a:rPr lang="pt-BR" sz="2000" dirty="0"/>
              <a:t>A linguagem C oferece um conjunto bastante amplo de operadores destinados a realização de operações aritméticas, lógicas,relacionais e de atribuição.</a:t>
            </a:r>
          </a:p>
        </p:txBody>
      </p:sp>
      <p:sp>
        <p:nvSpPr>
          <p:cNvPr id="17412" name="Rectangle 3"/>
          <p:cNvSpPr>
            <a:spLocks noChangeArrowheads="1"/>
          </p:cNvSpPr>
          <p:nvPr/>
        </p:nvSpPr>
        <p:spPr bwMode="auto">
          <a:xfrm>
            <a:off x="405871" y="260350"/>
            <a:ext cx="9071902" cy="776288"/>
          </a:xfrm>
          <a:prstGeom prst="rect">
            <a:avLst/>
          </a:prstGeom>
          <a:noFill/>
          <a:ln w="9525">
            <a:noFill/>
            <a:miter lim="800000"/>
            <a:headEnd/>
            <a:tailEnd/>
          </a:ln>
        </p:spPr>
        <p:txBody>
          <a:bodyPr anchor="ctr"/>
          <a:lstStyle/>
          <a:p>
            <a:pPr algn="ctr" eaLnBrk="0" hangingPunct="0"/>
            <a:r>
              <a:rPr lang="pt-BR" sz="4000" dirty="0">
                <a:solidFill>
                  <a:srgbClr val="000099"/>
                </a:solidFill>
                <a:latin typeface="Calibri" pitchFamily="34" charset="0"/>
              </a:rPr>
              <a:t>  </a:t>
            </a:r>
            <a:r>
              <a:rPr lang="pt-BR" sz="4000" b="1" dirty="0">
                <a:solidFill>
                  <a:schemeClr val="accent1"/>
                </a:solidFill>
                <a:latin typeface="Calibri" pitchFamily="34" charset="0"/>
              </a:rPr>
              <a:t>Operadores</a:t>
            </a:r>
          </a:p>
        </p:txBody>
      </p:sp>
      <p:sp>
        <p:nvSpPr>
          <p:cNvPr id="17413" name="Text Box 4"/>
          <p:cNvSpPr txBox="1">
            <a:spLocks noChangeArrowheads="1"/>
          </p:cNvSpPr>
          <p:nvPr/>
        </p:nvSpPr>
        <p:spPr bwMode="auto">
          <a:xfrm>
            <a:off x="662120" y="2276475"/>
            <a:ext cx="8191367" cy="457200"/>
          </a:xfrm>
          <a:prstGeom prst="rect">
            <a:avLst/>
          </a:prstGeom>
          <a:noFill/>
          <a:ln w="9525">
            <a:noFill/>
            <a:miter lim="800000"/>
            <a:headEnd/>
            <a:tailEnd/>
          </a:ln>
        </p:spPr>
        <p:txBody>
          <a:bodyPr>
            <a:spAutoFit/>
          </a:bodyPr>
          <a:lstStyle/>
          <a:p>
            <a:pPr>
              <a:spcBef>
                <a:spcPct val="50000"/>
              </a:spcBef>
            </a:pPr>
            <a:r>
              <a:rPr lang="pt-BR" sz="2400"/>
              <a:t>Operadores Aritméticos</a:t>
            </a:r>
          </a:p>
        </p:txBody>
      </p:sp>
      <p:graphicFrame>
        <p:nvGraphicFramePr>
          <p:cNvPr id="458757" name="Group 5"/>
          <p:cNvGraphicFramePr>
            <a:graphicFrameLocks noGrp="1"/>
          </p:cNvGraphicFramePr>
          <p:nvPr/>
        </p:nvGraphicFramePr>
        <p:xfrm>
          <a:off x="797984" y="2779713"/>
          <a:ext cx="8679788" cy="3657600"/>
        </p:xfrm>
        <a:graphic>
          <a:graphicData uri="http://schemas.openxmlformats.org/drawingml/2006/table">
            <a:tbl>
              <a:tblPr/>
              <a:tblGrid>
                <a:gridCol w="1346597">
                  <a:extLst>
                    <a:ext uri="{9D8B030D-6E8A-4147-A177-3AD203B41FA5}">
                      <a16:colId xmlns:a16="http://schemas.microsoft.com/office/drawing/2014/main" val="20000"/>
                    </a:ext>
                  </a:extLst>
                </a:gridCol>
                <a:gridCol w="3432704">
                  <a:extLst>
                    <a:ext uri="{9D8B030D-6E8A-4147-A177-3AD203B41FA5}">
                      <a16:colId xmlns:a16="http://schemas.microsoft.com/office/drawing/2014/main" val="20001"/>
                    </a:ext>
                  </a:extLst>
                </a:gridCol>
                <a:gridCol w="3900487">
                  <a:extLst>
                    <a:ext uri="{9D8B030D-6E8A-4147-A177-3AD203B41FA5}">
                      <a16:colId xmlns:a16="http://schemas.microsoft.com/office/drawing/2014/main" val="20002"/>
                    </a:ext>
                  </a:extLst>
                </a:gridCol>
              </a:tblGrid>
              <a:tr h="2873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1" i="0" u="none" strike="noStrike" cap="none" normalizeH="0" baseline="0">
                          <a:ln>
                            <a:noFill/>
                          </a:ln>
                          <a:solidFill>
                            <a:schemeClr val="tx1"/>
                          </a:solidFill>
                          <a:effectLst/>
                          <a:latin typeface="Calibri" pitchFamily="34" charset="0"/>
                        </a:rPr>
                        <a:t>Operador</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1" i="0" u="none" strike="noStrike" cap="none" normalizeH="0" baseline="0">
                          <a:ln>
                            <a:noFill/>
                          </a:ln>
                          <a:solidFill>
                            <a:schemeClr val="tx1"/>
                          </a:solidFill>
                          <a:effectLst/>
                          <a:latin typeface="Calibri" pitchFamily="34" charset="0"/>
                        </a:rPr>
                        <a:t>Significado</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1" i="0" u="none" strike="noStrike" cap="none" normalizeH="0" baseline="0">
                          <a:ln>
                            <a:noFill/>
                          </a:ln>
                          <a:solidFill>
                            <a:schemeClr val="tx1"/>
                          </a:solidFill>
                          <a:effectLst/>
                          <a:latin typeface="Calibri" pitchFamily="34" charset="0"/>
                        </a:rPr>
                        <a:t>Exemplo</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0"/>
                  </a:ext>
                </a:extLst>
              </a:tr>
              <a:tr h="28892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Adição</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 + b</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1"/>
                  </a:ext>
                </a:extLst>
              </a:tr>
              <a:tr h="36512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Subtração</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 – b</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2"/>
                  </a:ext>
                </a:extLst>
              </a:tr>
              <a:tr h="36512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Multiplicação</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 * b</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3"/>
                  </a:ext>
                </a:extLst>
              </a:tr>
              <a:tr h="36512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Divisão</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 / b</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4"/>
                  </a:ext>
                </a:extLst>
              </a:tr>
              <a:tr h="36512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Resto da divisão inteira</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 % b</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5"/>
                  </a:ext>
                </a:extLst>
              </a:tr>
              <a:tr h="36512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Sinal negativo (- unário)</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6"/>
                  </a:ext>
                </a:extLst>
              </a:tr>
              <a:tr h="36512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Sinal positivo (+ unário)</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7"/>
                  </a:ext>
                </a:extLst>
              </a:tr>
              <a:tr h="36512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Incremento unitário</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 ou a++</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8"/>
                  </a:ext>
                </a:extLst>
              </a:tr>
              <a:tr h="2873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Decremento unitário</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 ou a--</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9"/>
                  </a:ext>
                </a:extLst>
              </a:tr>
            </a:tbl>
          </a:graphicData>
        </a:graphic>
      </p:graphicFrame>
      <p:pic>
        <p:nvPicPr>
          <p:cNvPr id="7"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2"/>
          <p:cNvSpPr txBox="1">
            <a:spLocks noChangeArrowheads="1"/>
          </p:cNvSpPr>
          <p:nvPr/>
        </p:nvSpPr>
        <p:spPr bwMode="auto">
          <a:xfrm>
            <a:off x="856457" y="1557339"/>
            <a:ext cx="8191368" cy="1006475"/>
          </a:xfrm>
          <a:prstGeom prst="rect">
            <a:avLst/>
          </a:prstGeom>
          <a:noFill/>
          <a:ln w="9525" algn="ctr">
            <a:noFill/>
            <a:miter lim="800000"/>
            <a:headEnd/>
            <a:tailEnd/>
          </a:ln>
        </p:spPr>
        <p:txBody>
          <a:bodyPr>
            <a:spAutoFit/>
          </a:bodyPr>
          <a:lstStyle/>
          <a:p>
            <a:pPr algn="just">
              <a:spcBef>
                <a:spcPct val="50000"/>
              </a:spcBef>
            </a:pPr>
            <a:r>
              <a:rPr lang="pt-BR" sz="2000"/>
              <a:t>Permitem comparar valores literais, variáveis ou o resultado de expressões retornando um resultado do tipo lógico, isto é, um resultado falso ou verdadeiro.</a:t>
            </a:r>
          </a:p>
        </p:txBody>
      </p:sp>
      <p:sp>
        <p:nvSpPr>
          <p:cNvPr id="18436" name="Rectangle 3"/>
          <p:cNvSpPr>
            <a:spLocks noChangeArrowheads="1"/>
          </p:cNvSpPr>
          <p:nvPr/>
        </p:nvSpPr>
        <p:spPr bwMode="auto">
          <a:xfrm>
            <a:off x="405871" y="260350"/>
            <a:ext cx="9071902" cy="776288"/>
          </a:xfrm>
          <a:prstGeom prst="rect">
            <a:avLst/>
          </a:prstGeom>
          <a:noFill/>
          <a:ln w="9525">
            <a:noFill/>
            <a:miter lim="800000"/>
            <a:headEnd/>
            <a:tailEnd/>
          </a:ln>
        </p:spPr>
        <p:txBody>
          <a:bodyPr anchor="ctr"/>
          <a:lstStyle/>
          <a:p>
            <a:pPr algn="ctr" eaLnBrk="0" hangingPunct="0"/>
            <a:r>
              <a:rPr lang="pt-BR" sz="4000" dirty="0">
                <a:solidFill>
                  <a:srgbClr val="000099"/>
                </a:solidFill>
                <a:latin typeface="Calibri" pitchFamily="34" charset="0"/>
              </a:rPr>
              <a:t>  </a:t>
            </a:r>
            <a:r>
              <a:rPr lang="pt-BR" sz="4000" b="1" dirty="0">
                <a:solidFill>
                  <a:schemeClr val="accent1"/>
                </a:solidFill>
                <a:latin typeface="Calibri" pitchFamily="34" charset="0"/>
              </a:rPr>
              <a:t>Operadores</a:t>
            </a:r>
          </a:p>
        </p:txBody>
      </p:sp>
      <p:sp>
        <p:nvSpPr>
          <p:cNvPr id="18437" name="Text Box 4"/>
          <p:cNvSpPr txBox="1">
            <a:spLocks noChangeArrowheads="1"/>
          </p:cNvSpPr>
          <p:nvPr/>
        </p:nvSpPr>
        <p:spPr bwMode="auto">
          <a:xfrm>
            <a:off x="662120" y="1038225"/>
            <a:ext cx="8191367" cy="457200"/>
          </a:xfrm>
          <a:prstGeom prst="rect">
            <a:avLst/>
          </a:prstGeom>
          <a:noFill/>
          <a:ln w="9525">
            <a:noFill/>
            <a:miter lim="800000"/>
            <a:headEnd/>
            <a:tailEnd/>
          </a:ln>
        </p:spPr>
        <p:txBody>
          <a:bodyPr>
            <a:spAutoFit/>
          </a:bodyPr>
          <a:lstStyle/>
          <a:p>
            <a:pPr>
              <a:spcBef>
                <a:spcPct val="50000"/>
              </a:spcBef>
            </a:pPr>
            <a:r>
              <a:rPr lang="pt-BR" sz="2400"/>
              <a:t>Operadores Relacionais</a:t>
            </a:r>
          </a:p>
        </p:txBody>
      </p:sp>
      <p:graphicFrame>
        <p:nvGraphicFramePr>
          <p:cNvPr id="459781" name="Group 5"/>
          <p:cNvGraphicFramePr>
            <a:graphicFrameLocks noGrp="1"/>
          </p:cNvGraphicFramePr>
          <p:nvPr/>
        </p:nvGraphicFramePr>
        <p:xfrm>
          <a:off x="797984" y="2779713"/>
          <a:ext cx="8679788" cy="2560320"/>
        </p:xfrm>
        <a:graphic>
          <a:graphicData uri="http://schemas.openxmlformats.org/drawingml/2006/table">
            <a:tbl>
              <a:tblPr/>
              <a:tblGrid>
                <a:gridCol w="1346597">
                  <a:extLst>
                    <a:ext uri="{9D8B030D-6E8A-4147-A177-3AD203B41FA5}">
                      <a16:colId xmlns:a16="http://schemas.microsoft.com/office/drawing/2014/main" val="20000"/>
                    </a:ext>
                  </a:extLst>
                </a:gridCol>
                <a:gridCol w="3432704">
                  <a:extLst>
                    <a:ext uri="{9D8B030D-6E8A-4147-A177-3AD203B41FA5}">
                      <a16:colId xmlns:a16="http://schemas.microsoft.com/office/drawing/2014/main" val="20001"/>
                    </a:ext>
                  </a:extLst>
                </a:gridCol>
                <a:gridCol w="3900487">
                  <a:extLst>
                    <a:ext uri="{9D8B030D-6E8A-4147-A177-3AD203B41FA5}">
                      <a16:colId xmlns:a16="http://schemas.microsoft.com/office/drawing/2014/main" val="20002"/>
                    </a:ext>
                  </a:extLst>
                </a:gridCol>
              </a:tblGrid>
              <a:tr h="2873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1" i="0" u="none" strike="noStrike" cap="none" normalizeH="0" baseline="0">
                          <a:ln>
                            <a:noFill/>
                          </a:ln>
                          <a:solidFill>
                            <a:schemeClr val="tx1"/>
                          </a:solidFill>
                          <a:effectLst/>
                          <a:latin typeface="Calibri" pitchFamily="34" charset="0"/>
                        </a:rPr>
                        <a:t>Operador</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1" i="0" u="none" strike="noStrike" cap="none" normalizeH="0" baseline="0">
                          <a:ln>
                            <a:noFill/>
                          </a:ln>
                          <a:solidFill>
                            <a:schemeClr val="tx1"/>
                          </a:solidFill>
                          <a:effectLst/>
                          <a:latin typeface="Calibri" pitchFamily="34" charset="0"/>
                        </a:rPr>
                        <a:t>Significado</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1" i="0" u="none" strike="noStrike" cap="none" normalizeH="0" baseline="0">
                          <a:ln>
                            <a:noFill/>
                          </a:ln>
                          <a:solidFill>
                            <a:schemeClr val="tx1"/>
                          </a:solidFill>
                          <a:effectLst/>
                          <a:latin typeface="Calibri" pitchFamily="34" charset="0"/>
                        </a:rPr>
                        <a:t>Exemplo</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0"/>
                  </a:ext>
                </a:extLst>
              </a:tr>
              <a:tr h="28892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Igual</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 == b</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1"/>
                  </a:ext>
                </a:extLst>
              </a:tr>
              <a:tr h="36512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Diferente</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 != b</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2"/>
                  </a:ext>
                </a:extLst>
              </a:tr>
              <a:tr h="36512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&gt;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Maior que</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 &gt; b</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3"/>
                  </a:ext>
                </a:extLst>
              </a:tr>
              <a:tr h="36512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&gt;=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Maior ou igual a</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 &gt;= b</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4"/>
                  </a:ext>
                </a:extLst>
              </a:tr>
              <a:tr h="36512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&lt;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Menor que</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 &lt; b</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5"/>
                  </a:ext>
                </a:extLst>
              </a:tr>
              <a:tr h="36512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&lt;=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Menor ou igual a</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 &lt;= n</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6"/>
                  </a:ext>
                </a:extLst>
              </a:tr>
            </a:tbl>
          </a:graphicData>
        </a:graphic>
      </p:graphicFrame>
      <p:sp>
        <p:nvSpPr>
          <p:cNvPr id="18472" name="Text Box 39"/>
          <p:cNvSpPr txBox="1">
            <a:spLocks noChangeArrowheads="1"/>
          </p:cNvSpPr>
          <p:nvPr/>
        </p:nvSpPr>
        <p:spPr bwMode="auto">
          <a:xfrm>
            <a:off x="856457" y="5589589"/>
            <a:ext cx="8191368" cy="630942"/>
          </a:xfrm>
          <a:prstGeom prst="rect">
            <a:avLst/>
          </a:prstGeom>
          <a:noFill/>
          <a:ln w="9525" algn="ctr">
            <a:noFill/>
            <a:miter lim="800000"/>
            <a:headEnd/>
            <a:tailEnd/>
          </a:ln>
        </p:spPr>
        <p:txBody>
          <a:bodyPr>
            <a:spAutoFit/>
          </a:bodyPr>
          <a:lstStyle/>
          <a:p>
            <a:pPr algn="just">
              <a:spcBef>
                <a:spcPct val="50000"/>
              </a:spcBef>
              <a:buFontTx/>
              <a:buChar char="-"/>
            </a:pPr>
            <a:r>
              <a:rPr lang="pt-BR" sz="1400"/>
              <a:t> (==) operador de igualdade, não deve ser confundido com o operador de atribuição (=).</a:t>
            </a:r>
          </a:p>
          <a:p>
            <a:pPr algn="just">
              <a:spcBef>
                <a:spcPct val="50000"/>
              </a:spcBef>
              <a:buFontTx/>
              <a:buChar char="-"/>
            </a:pPr>
            <a:r>
              <a:rPr lang="pt-BR" sz="1400"/>
              <a:t> Operadores definidos por dois caracteres não devem conter espaços em branco.</a:t>
            </a:r>
          </a:p>
        </p:txBody>
      </p:sp>
      <p:pic>
        <p:nvPicPr>
          <p:cNvPr id="8"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ext Box 2"/>
          <p:cNvSpPr txBox="1">
            <a:spLocks noChangeArrowheads="1"/>
          </p:cNvSpPr>
          <p:nvPr/>
        </p:nvSpPr>
        <p:spPr bwMode="auto">
          <a:xfrm>
            <a:off x="856457" y="1557339"/>
            <a:ext cx="8191368" cy="1616075"/>
          </a:xfrm>
          <a:prstGeom prst="rect">
            <a:avLst/>
          </a:prstGeom>
          <a:noFill/>
          <a:ln w="9525" algn="ctr">
            <a:noFill/>
            <a:miter lim="800000"/>
            <a:headEnd/>
            <a:tailEnd/>
          </a:ln>
        </p:spPr>
        <p:txBody>
          <a:bodyPr>
            <a:spAutoFit/>
          </a:bodyPr>
          <a:lstStyle/>
          <a:p>
            <a:pPr algn="just">
              <a:spcBef>
                <a:spcPct val="50000"/>
              </a:spcBef>
            </a:pPr>
            <a:r>
              <a:rPr lang="pt-BR" sz="2000" dirty="0"/>
              <a:t>Como toda linguagem de programação, C possui operadores lógicos capazes de conectar logicamente o resultado de expressões de diferentes expressões aritméticas ou relacionais construindo assim uma expressão resultante composta de várias partes e portanto mais complexas.</a:t>
            </a:r>
          </a:p>
        </p:txBody>
      </p:sp>
      <p:sp>
        <p:nvSpPr>
          <p:cNvPr id="19460" name="Rectangle 3"/>
          <p:cNvSpPr>
            <a:spLocks noChangeArrowheads="1"/>
          </p:cNvSpPr>
          <p:nvPr/>
        </p:nvSpPr>
        <p:spPr bwMode="auto">
          <a:xfrm>
            <a:off x="405871" y="260350"/>
            <a:ext cx="9071902" cy="776288"/>
          </a:xfrm>
          <a:prstGeom prst="rect">
            <a:avLst/>
          </a:prstGeom>
          <a:noFill/>
          <a:ln w="9525">
            <a:noFill/>
            <a:miter lim="800000"/>
            <a:headEnd/>
            <a:tailEnd/>
          </a:ln>
        </p:spPr>
        <p:txBody>
          <a:bodyPr anchor="ctr"/>
          <a:lstStyle/>
          <a:p>
            <a:pPr algn="ctr" eaLnBrk="0" hangingPunct="0"/>
            <a:r>
              <a:rPr lang="pt-BR" sz="4000" dirty="0">
                <a:solidFill>
                  <a:srgbClr val="000099"/>
                </a:solidFill>
                <a:latin typeface="Calibri" pitchFamily="34" charset="0"/>
              </a:rPr>
              <a:t>  </a:t>
            </a:r>
            <a:r>
              <a:rPr lang="pt-BR" sz="4000" b="1" dirty="0">
                <a:solidFill>
                  <a:schemeClr val="accent1"/>
                </a:solidFill>
                <a:latin typeface="Calibri" pitchFamily="34" charset="0"/>
              </a:rPr>
              <a:t>Operadores</a:t>
            </a:r>
          </a:p>
        </p:txBody>
      </p:sp>
      <p:sp>
        <p:nvSpPr>
          <p:cNvPr id="19461" name="Text Box 4"/>
          <p:cNvSpPr txBox="1">
            <a:spLocks noChangeArrowheads="1"/>
          </p:cNvSpPr>
          <p:nvPr/>
        </p:nvSpPr>
        <p:spPr bwMode="auto">
          <a:xfrm>
            <a:off x="662120" y="1038225"/>
            <a:ext cx="8191367" cy="457200"/>
          </a:xfrm>
          <a:prstGeom prst="rect">
            <a:avLst/>
          </a:prstGeom>
          <a:noFill/>
          <a:ln w="9525">
            <a:noFill/>
            <a:miter lim="800000"/>
            <a:headEnd/>
            <a:tailEnd/>
          </a:ln>
        </p:spPr>
        <p:txBody>
          <a:bodyPr>
            <a:spAutoFit/>
          </a:bodyPr>
          <a:lstStyle/>
          <a:p>
            <a:pPr>
              <a:spcBef>
                <a:spcPct val="50000"/>
              </a:spcBef>
            </a:pPr>
            <a:r>
              <a:rPr lang="pt-BR" sz="2400"/>
              <a:t>Operadores Lógicos</a:t>
            </a:r>
          </a:p>
        </p:txBody>
      </p:sp>
      <p:graphicFrame>
        <p:nvGraphicFramePr>
          <p:cNvPr id="460805" name="Group 5"/>
          <p:cNvGraphicFramePr>
            <a:graphicFrameLocks noGrp="1"/>
          </p:cNvGraphicFramePr>
          <p:nvPr/>
        </p:nvGraphicFramePr>
        <p:xfrm>
          <a:off x="797984" y="3394075"/>
          <a:ext cx="8679788" cy="1463040"/>
        </p:xfrm>
        <a:graphic>
          <a:graphicData uri="http://schemas.openxmlformats.org/drawingml/2006/table">
            <a:tbl>
              <a:tblPr/>
              <a:tblGrid>
                <a:gridCol w="1346597">
                  <a:extLst>
                    <a:ext uri="{9D8B030D-6E8A-4147-A177-3AD203B41FA5}">
                      <a16:colId xmlns:a16="http://schemas.microsoft.com/office/drawing/2014/main" val="20000"/>
                    </a:ext>
                  </a:extLst>
                </a:gridCol>
                <a:gridCol w="3432704">
                  <a:extLst>
                    <a:ext uri="{9D8B030D-6E8A-4147-A177-3AD203B41FA5}">
                      <a16:colId xmlns:a16="http://schemas.microsoft.com/office/drawing/2014/main" val="20001"/>
                    </a:ext>
                  </a:extLst>
                </a:gridCol>
                <a:gridCol w="3900487">
                  <a:extLst>
                    <a:ext uri="{9D8B030D-6E8A-4147-A177-3AD203B41FA5}">
                      <a16:colId xmlns:a16="http://schemas.microsoft.com/office/drawing/2014/main" val="20002"/>
                    </a:ext>
                  </a:extLst>
                </a:gridCol>
              </a:tblGrid>
              <a:tr h="2873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1" i="0" u="none" strike="noStrike" cap="none" normalizeH="0" baseline="0">
                          <a:ln>
                            <a:noFill/>
                          </a:ln>
                          <a:solidFill>
                            <a:schemeClr val="tx1"/>
                          </a:solidFill>
                          <a:effectLst/>
                          <a:latin typeface="Calibri" pitchFamily="34" charset="0"/>
                        </a:rPr>
                        <a:t>Operador</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1" i="0" u="none" strike="noStrike" cap="none" normalizeH="0" baseline="0">
                          <a:ln>
                            <a:noFill/>
                          </a:ln>
                          <a:solidFill>
                            <a:schemeClr val="tx1"/>
                          </a:solidFill>
                          <a:effectLst/>
                          <a:latin typeface="Calibri" pitchFamily="34" charset="0"/>
                        </a:rPr>
                        <a:t>Significado</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1" i="0" u="none" strike="noStrike" cap="none" normalizeH="0" baseline="0">
                          <a:ln>
                            <a:noFill/>
                          </a:ln>
                          <a:solidFill>
                            <a:schemeClr val="tx1"/>
                          </a:solidFill>
                          <a:effectLst/>
                          <a:latin typeface="Calibri" pitchFamily="34" charset="0"/>
                        </a:rPr>
                        <a:t>Exemplo</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0"/>
                  </a:ext>
                </a:extLst>
              </a:tr>
              <a:tr h="28892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&amp;&amp;</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E lógico (</a:t>
                      </a:r>
                      <a:r>
                        <a:rPr kumimoji="0" lang="pt-BR" sz="1800" b="0" i="1" u="none" strike="noStrike" cap="none" normalizeH="0" baseline="0">
                          <a:ln>
                            <a:noFill/>
                          </a:ln>
                          <a:solidFill>
                            <a:schemeClr val="tx1"/>
                          </a:solidFill>
                          <a:effectLst/>
                          <a:latin typeface="Calibri" pitchFamily="34" charset="0"/>
                        </a:rPr>
                        <a:t>and</a:t>
                      </a:r>
                      <a:r>
                        <a:rPr kumimoji="0" lang="pt-BR" sz="1800" b="0" i="0" u="none" strike="noStrike" cap="none" normalizeH="0" baseline="0">
                          <a:ln>
                            <a:noFill/>
                          </a:ln>
                          <a:solidFill>
                            <a:schemeClr val="tx1"/>
                          </a:solidFill>
                          <a:effectLst/>
                          <a:latin typeface="Calibri" pitchFamily="34" charset="0"/>
                        </a:rPr>
                        <a: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 &amp;&amp; b</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1"/>
                  </a:ext>
                </a:extLst>
              </a:tr>
              <a:tr h="36512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OU lógico (</a:t>
                      </a:r>
                      <a:r>
                        <a:rPr kumimoji="0" lang="pt-BR" sz="1800" b="0" i="1" u="none" strike="noStrike" cap="none" normalizeH="0" baseline="0">
                          <a:ln>
                            <a:noFill/>
                          </a:ln>
                          <a:solidFill>
                            <a:schemeClr val="tx1"/>
                          </a:solidFill>
                          <a:effectLst/>
                          <a:latin typeface="Calibri" pitchFamily="34" charset="0"/>
                        </a:rPr>
                        <a:t>or</a:t>
                      </a:r>
                      <a:r>
                        <a:rPr kumimoji="0" lang="pt-BR" sz="1800" b="0" i="0" u="none" strike="noStrike" cap="none" normalizeH="0" baseline="0">
                          <a:ln>
                            <a:noFill/>
                          </a:ln>
                          <a:solidFill>
                            <a:schemeClr val="tx1"/>
                          </a:solidFill>
                          <a:effectLst/>
                          <a:latin typeface="Calibri" pitchFamily="34" charset="0"/>
                        </a:rPr>
                        <a: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 || b</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2"/>
                  </a:ext>
                </a:extLst>
              </a:tr>
              <a:tr h="36512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Negação (</a:t>
                      </a:r>
                      <a:r>
                        <a:rPr kumimoji="0" lang="pt-BR" sz="1800" b="0" i="1" u="none" strike="noStrike" cap="none" normalizeH="0" baseline="0">
                          <a:ln>
                            <a:noFill/>
                          </a:ln>
                          <a:solidFill>
                            <a:schemeClr val="tx1"/>
                          </a:solidFill>
                          <a:effectLst/>
                          <a:latin typeface="Calibri" pitchFamily="34" charset="0"/>
                        </a:rPr>
                        <a:t>not)</a:t>
                      </a:r>
                      <a:endParaRPr kumimoji="0" lang="pt-BR" sz="1800" b="0" i="0" u="none" strike="noStrike" cap="none" normalizeH="0" baseline="0">
                        <a:ln>
                          <a:noFill/>
                        </a:ln>
                        <a:solidFill>
                          <a:schemeClr val="tx1"/>
                        </a:solidFill>
                        <a:effectLst/>
                        <a:latin typeface="Calibri" pitchFamily="34" charset="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3"/>
                  </a:ext>
                </a:extLst>
              </a:tr>
            </a:tbl>
          </a:graphicData>
        </a:graphic>
      </p:graphicFrame>
      <p:sp>
        <p:nvSpPr>
          <p:cNvPr id="19484" name="Text Box 27"/>
          <p:cNvSpPr txBox="1">
            <a:spLocks noChangeArrowheads="1"/>
          </p:cNvSpPr>
          <p:nvPr/>
        </p:nvSpPr>
        <p:spPr bwMode="auto">
          <a:xfrm>
            <a:off x="856457" y="5157788"/>
            <a:ext cx="8191368" cy="304800"/>
          </a:xfrm>
          <a:prstGeom prst="rect">
            <a:avLst/>
          </a:prstGeom>
          <a:noFill/>
          <a:ln w="9525" algn="ctr">
            <a:noFill/>
            <a:miter lim="800000"/>
            <a:headEnd/>
            <a:tailEnd/>
          </a:ln>
        </p:spPr>
        <p:txBody>
          <a:bodyPr>
            <a:spAutoFit/>
          </a:bodyPr>
          <a:lstStyle/>
          <a:p>
            <a:pPr algn="just">
              <a:spcBef>
                <a:spcPct val="50000"/>
              </a:spcBef>
              <a:buFontTx/>
              <a:buChar char="-"/>
            </a:pPr>
            <a:r>
              <a:rPr lang="pt-BR" sz="1400"/>
              <a:t> Operadores definidos por dois caracteres não devem conter espaços em branco.</a:t>
            </a:r>
          </a:p>
        </p:txBody>
      </p:sp>
      <p:pic>
        <p:nvPicPr>
          <p:cNvPr id="8"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ext Box 2"/>
          <p:cNvSpPr txBox="1">
            <a:spLocks noChangeArrowheads="1"/>
          </p:cNvSpPr>
          <p:nvPr/>
        </p:nvSpPr>
        <p:spPr bwMode="auto">
          <a:xfrm>
            <a:off x="856457" y="1557339"/>
            <a:ext cx="8191368" cy="1006475"/>
          </a:xfrm>
          <a:prstGeom prst="rect">
            <a:avLst/>
          </a:prstGeom>
          <a:noFill/>
          <a:ln w="9525" algn="ctr">
            <a:noFill/>
            <a:miter lim="800000"/>
            <a:headEnd/>
            <a:tailEnd/>
          </a:ln>
        </p:spPr>
        <p:txBody>
          <a:bodyPr>
            <a:spAutoFit/>
          </a:bodyPr>
          <a:lstStyle/>
          <a:p>
            <a:pPr algn="just">
              <a:spcBef>
                <a:spcPct val="50000"/>
              </a:spcBef>
            </a:pPr>
            <a:r>
              <a:rPr lang="pt-BR" sz="2000"/>
              <a:t>Atribuição é a operação que permite definir o valor de uma variável através de uma constante ou através do resultado de uma expressão envolvendo operações diversas.</a:t>
            </a:r>
          </a:p>
        </p:txBody>
      </p:sp>
      <p:sp>
        <p:nvSpPr>
          <p:cNvPr id="20484" name="Rectangle 3"/>
          <p:cNvSpPr>
            <a:spLocks noChangeArrowheads="1"/>
          </p:cNvSpPr>
          <p:nvPr/>
        </p:nvSpPr>
        <p:spPr bwMode="auto">
          <a:xfrm>
            <a:off x="405871" y="260350"/>
            <a:ext cx="9071902" cy="776288"/>
          </a:xfrm>
          <a:prstGeom prst="rect">
            <a:avLst/>
          </a:prstGeom>
          <a:noFill/>
          <a:ln w="9525">
            <a:noFill/>
            <a:miter lim="800000"/>
            <a:headEnd/>
            <a:tailEnd/>
          </a:ln>
        </p:spPr>
        <p:txBody>
          <a:bodyPr anchor="ctr"/>
          <a:lstStyle/>
          <a:p>
            <a:pPr algn="ctr" eaLnBrk="0" hangingPunct="0"/>
            <a:r>
              <a:rPr lang="pt-BR" sz="4000" dirty="0">
                <a:solidFill>
                  <a:srgbClr val="000099"/>
                </a:solidFill>
                <a:latin typeface="Calibri" pitchFamily="34" charset="0"/>
              </a:rPr>
              <a:t>  </a:t>
            </a:r>
            <a:r>
              <a:rPr lang="pt-BR" sz="4000" b="1" dirty="0">
                <a:solidFill>
                  <a:schemeClr val="accent1"/>
                </a:solidFill>
                <a:latin typeface="Calibri" pitchFamily="34" charset="0"/>
              </a:rPr>
              <a:t>Operadores</a:t>
            </a:r>
          </a:p>
        </p:txBody>
      </p:sp>
      <p:sp>
        <p:nvSpPr>
          <p:cNvPr id="20485" name="Text Box 4"/>
          <p:cNvSpPr txBox="1">
            <a:spLocks noChangeArrowheads="1"/>
          </p:cNvSpPr>
          <p:nvPr/>
        </p:nvSpPr>
        <p:spPr bwMode="auto">
          <a:xfrm>
            <a:off x="662120" y="1038225"/>
            <a:ext cx="8191367" cy="457200"/>
          </a:xfrm>
          <a:prstGeom prst="rect">
            <a:avLst/>
          </a:prstGeom>
          <a:noFill/>
          <a:ln w="9525">
            <a:noFill/>
            <a:miter lim="800000"/>
            <a:headEnd/>
            <a:tailEnd/>
          </a:ln>
        </p:spPr>
        <p:txBody>
          <a:bodyPr>
            <a:spAutoFit/>
          </a:bodyPr>
          <a:lstStyle/>
          <a:p>
            <a:pPr>
              <a:spcBef>
                <a:spcPct val="50000"/>
              </a:spcBef>
            </a:pPr>
            <a:r>
              <a:rPr lang="pt-BR" sz="2400"/>
              <a:t>Operador de atribuição</a:t>
            </a:r>
          </a:p>
        </p:txBody>
      </p:sp>
      <p:graphicFrame>
        <p:nvGraphicFramePr>
          <p:cNvPr id="461829" name="Group 5"/>
          <p:cNvGraphicFramePr>
            <a:graphicFrameLocks noGrp="1"/>
          </p:cNvGraphicFramePr>
          <p:nvPr/>
        </p:nvGraphicFramePr>
        <p:xfrm>
          <a:off x="797984" y="3394075"/>
          <a:ext cx="8679788" cy="1389888"/>
        </p:xfrm>
        <a:graphic>
          <a:graphicData uri="http://schemas.openxmlformats.org/drawingml/2006/table">
            <a:tbl>
              <a:tblPr/>
              <a:tblGrid>
                <a:gridCol w="1346597">
                  <a:extLst>
                    <a:ext uri="{9D8B030D-6E8A-4147-A177-3AD203B41FA5}">
                      <a16:colId xmlns:a16="http://schemas.microsoft.com/office/drawing/2014/main" val="20000"/>
                    </a:ext>
                  </a:extLst>
                </a:gridCol>
                <a:gridCol w="3432704">
                  <a:extLst>
                    <a:ext uri="{9D8B030D-6E8A-4147-A177-3AD203B41FA5}">
                      <a16:colId xmlns:a16="http://schemas.microsoft.com/office/drawing/2014/main" val="20001"/>
                    </a:ext>
                  </a:extLst>
                </a:gridCol>
                <a:gridCol w="3900487">
                  <a:extLst>
                    <a:ext uri="{9D8B030D-6E8A-4147-A177-3AD203B41FA5}">
                      <a16:colId xmlns:a16="http://schemas.microsoft.com/office/drawing/2014/main" val="20002"/>
                    </a:ext>
                  </a:extLst>
                </a:gridCol>
              </a:tblGrid>
              <a:tr h="287338">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1" i="0" u="none" strike="noStrike" cap="none" normalizeH="0" baseline="0">
                          <a:ln>
                            <a:noFill/>
                          </a:ln>
                          <a:solidFill>
                            <a:schemeClr val="tx1"/>
                          </a:solidFill>
                          <a:effectLst/>
                          <a:latin typeface="Calibri" pitchFamily="34" charset="0"/>
                        </a:rPr>
                        <a:t>Operador</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1" i="0" u="none" strike="noStrike" cap="none" normalizeH="0" baseline="0">
                          <a:ln>
                            <a:noFill/>
                          </a:ln>
                          <a:solidFill>
                            <a:schemeClr val="tx1"/>
                          </a:solidFill>
                          <a:effectLst/>
                          <a:latin typeface="Calibri" pitchFamily="34" charset="0"/>
                        </a:rPr>
                        <a:t>Significado</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1" i="0" u="none" strike="noStrike" cap="none" normalizeH="0" baseline="0">
                          <a:ln>
                            <a:noFill/>
                          </a:ln>
                          <a:solidFill>
                            <a:schemeClr val="tx1"/>
                          </a:solidFill>
                          <a:effectLst/>
                          <a:latin typeface="Calibri" pitchFamily="34" charset="0"/>
                        </a:rPr>
                        <a:t>Exemplo</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0"/>
                  </a:ext>
                </a:extLst>
              </a:tr>
              <a:tr h="288925">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Atribuição</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b = 4</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c = b / 2     </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a = b * c</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E3F1"/>
                    </a:solidFill>
                  </a:tcPr>
                </a:tc>
                <a:extLst>
                  <a:ext uri="{0D108BD9-81ED-4DB2-BD59-A6C34878D82A}">
                    <a16:rowId xmlns:a16="http://schemas.microsoft.com/office/drawing/2014/main" val="10001"/>
                  </a:ext>
                </a:extLst>
              </a:tr>
            </a:tbl>
          </a:graphicData>
        </a:graphic>
      </p:graphicFrame>
      <p:pic>
        <p:nvPicPr>
          <p:cNvPr id="7"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Text Box 2"/>
          <p:cNvSpPr txBox="1">
            <a:spLocks noChangeArrowheads="1"/>
          </p:cNvSpPr>
          <p:nvPr/>
        </p:nvSpPr>
        <p:spPr bwMode="auto">
          <a:xfrm>
            <a:off x="818621" y="1435101"/>
            <a:ext cx="8346150" cy="707886"/>
          </a:xfrm>
          <a:prstGeom prst="rect">
            <a:avLst/>
          </a:prstGeom>
          <a:solidFill>
            <a:srgbClr val="CCFFCC"/>
          </a:solidFill>
          <a:ln w="9525" algn="ctr">
            <a:noFill/>
            <a:miter lim="800000"/>
            <a:headEnd/>
            <a:tailEnd/>
          </a:ln>
          <a:effectLst/>
        </p:spPr>
        <p:txBody>
          <a:bodyPr>
            <a:spAutoFit/>
          </a:bodyPr>
          <a:lstStyle/>
          <a:p>
            <a:pPr algn="just">
              <a:spcBef>
                <a:spcPct val="50000"/>
              </a:spcBef>
              <a:buFontTx/>
              <a:buChar char="•"/>
              <a:defRPr/>
            </a:pPr>
            <a:r>
              <a:rPr lang="pt-BR" sz="2000" b="1">
                <a:effectLst>
                  <a:outerShdw blurRad="38100" dist="38100" dir="2700000" algn="tl">
                    <a:srgbClr val="FFFFFF"/>
                  </a:outerShdw>
                </a:effectLst>
              </a:rPr>
              <a:t> Um programa de computador é um seqüência de instruções organizadas de forma tal a produzir a solução de um determinado problema.</a:t>
            </a:r>
          </a:p>
        </p:txBody>
      </p:sp>
      <p:sp>
        <p:nvSpPr>
          <p:cNvPr id="22532" name="Rectangle 3"/>
          <p:cNvSpPr>
            <a:spLocks noChangeArrowheads="1"/>
          </p:cNvSpPr>
          <p:nvPr/>
        </p:nvSpPr>
        <p:spPr bwMode="auto">
          <a:xfrm>
            <a:off x="405871" y="260350"/>
            <a:ext cx="9071902" cy="776288"/>
          </a:xfrm>
          <a:prstGeom prst="rect">
            <a:avLst/>
          </a:prstGeom>
          <a:noFill/>
          <a:ln w="9525">
            <a:noFill/>
            <a:miter lim="800000"/>
            <a:headEnd/>
            <a:tailEnd/>
          </a:ln>
        </p:spPr>
        <p:txBody>
          <a:bodyPr anchor="ctr"/>
          <a:lstStyle/>
          <a:p>
            <a:pPr algn="ctr" eaLnBrk="0" hangingPunct="0"/>
            <a:r>
              <a:rPr lang="pt-BR" sz="4000" dirty="0">
                <a:solidFill>
                  <a:srgbClr val="000099"/>
                </a:solidFill>
                <a:latin typeface="Calibri" pitchFamily="34" charset="0"/>
              </a:rPr>
              <a:t>  </a:t>
            </a:r>
            <a:r>
              <a:rPr lang="pt-BR" sz="4000" b="1" dirty="0">
                <a:solidFill>
                  <a:schemeClr val="accent1"/>
                </a:solidFill>
                <a:latin typeface="Calibri" pitchFamily="34" charset="0"/>
              </a:rPr>
              <a:t>Estruturas de Controle</a:t>
            </a:r>
          </a:p>
        </p:txBody>
      </p:sp>
      <p:sp>
        <p:nvSpPr>
          <p:cNvPr id="22533" name="Text Box 4"/>
          <p:cNvSpPr txBox="1">
            <a:spLocks noChangeArrowheads="1"/>
          </p:cNvSpPr>
          <p:nvPr/>
        </p:nvSpPr>
        <p:spPr bwMode="auto">
          <a:xfrm>
            <a:off x="856457" y="2876551"/>
            <a:ext cx="8191368" cy="701675"/>
          </a:xfrm>
          <a:prstGeom prst="rect">
            <a:avLst/>
          </a:prstGeom>
          <a:noFill/>
          <a:ln w="9525" algn="ctr">
            <a:noFill/>
            <a:miter lim="800000"/>
            <a:headEnd/>
            <a:tailEnd/>
          </a:ln>
        </p:spPr>
        <p:txBody>
          <a:bodyPr>
            <a:spAutoFit/>
          </a:bodyPr>
          <a:lstStyle/>
          <a:p>
            <a:pPr algn="just">
              <a:spcBef>
                <a:spcPct val="50000"/>
              </a:spcBef>
            </a:pPr>
            <a:r>
              <a:rPr lang="pt-BR" sz="2000"/>
              <a:t>Naturalmente tais instruções são executadas em seqüência, o que se denomina fluxo seqüencial de execução.</a:t>
            </a:r>
          </a:p>
        </p:txBody>
      </p:sp>
      <p:sp>
        <p:nvSpPr>
          <p:cNvPr id="22534" name="Text Box 5"/>
          <p:cNvSpPr txBox="1">
            <a:spLocks noChangeArrowheads="1"/>
          </p:cNvSpPr>
          <p:nvPr/>
        </p:nvSpPr>
        <p:spPr bwMode="auto">
          <a:xfrm>
            <a:off x="865056" y="3829051"/>
            <a:ext cx="8191367" cy="1616075"/>
          </a:xfrm>
          <a:prstGeom prst="rect">
            <a:avLst/>
          </a:prstGeom>
          <a:noFill/>
          <a:ln w="9525" algn="ctr">
            <a:noFill/>
            <a:miter lim="800000"/>
            <a:headEnd/>
            <a:tailEnd/>
          </a:ln>
        </p:spPr>
        <p:txBody>
          <a:bodyPr>
            <a:spAutoFit/>
          </a:bodyPr>
          <a:lstStyle/>
          <a:p>
            <a:pPr algn="just">
              <a:spcBef>
                <a:spcPct val="50000"/>
              </a:spcBef>
            </a:pPr>
            <a:r>
              <a:rPr lang="pt-BR" sz="2000"/>
              <a:t>Em inúmeras circunstâncias é necessário executar as instruções de um programa em uma ordem diferente da estritamente seqüencial. Tais situações são caracterizadas pela necessidade da repetição de instruções individuais ou de um grupo de instruções e também pelo desvio do fluxo de execução.</a:t>
            </a:r>
          </a:p>
        </p:txBody>
      </p:sp>
      <p:pic>
        <p:nvPicPr>
          <p:cNvPr id="7"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ChangeArrowheads="1"/>
          </p:cNvSpPr>
          <p:nvPr/>
        </p:nvSpPr>
        <p:spPr bwMode="auto">
          <a:xfrm>
            <a:off x="405871" y="260350"/>
            <a:ext cx="9071902" cy="776288"/>
          </a:xfrm>
          <a:prstGeom prst="rect">
            <a:avLst/>
          </a:prstGeom>
          <a:noFill/>
          <a:ln w="9525">
            <a:noFill/>
            <a:miter lim="800000"/>
            <a:headEnd/>
            <a:tailEnd/>
          </a:ln>
        </p:spPr>
        <p:txBody>
          <a:bodyPr anchor="ctr"/>
          <a:lstStyle/>
          <a:p>
            <a:pPr algn="ctr" eaLnBrk="0" hangingPunct="0"/>
            <a:r>
              <a:rPr lang="pt-BR" sz="4000" dirty="0">
                <a:solidFill>
                  <a:srgbClr val="000099"/>
                </a:solidFill>
                <a:latin typeface="Calibri" pitchFamily="34" charset="0"/>
              </a:rPr>
              <a:t>  </a:t>
            </a:r>
            <a:r>
              <a:rPr lang="pt-BR" sz="4000" b="1" dirty="0">
                <a:solidFill>
                  <a:schemeClr val="accent1"/>
                </a:solidFill>
                <a:latin typeface="Calibri" pitchFamily="34" charset="0"/>
              </a:rPr>
              <a:t>Estruturas de Controle</a:t>
            </a:r>
          </a:p>
        </p:txBody>
      </p:sp>
      <p:graphicFrame>
        <p:nvGraphicFramePr>
          <p:cNvPr id="463875" name="Group 3"/>
          <p:cNvGraphicFramePr>
            <a:graphicFrameLocks noGrp="1"/>
          </p:cNvGraphicFramePr>
          <p:nvPr/>
        </p:nvGraphicFramePr>
        <p:xfrm>
          <a:off x="381794" y="1168400"/>
          <a:ext cx="9128655" cy="5083810"/>
        </p:xfrm>
        <a:graphic>
          <a:graphicData uri="http://schemas.openxmlformats.org/drawingml/2006/table">
            <a:tbl>
              <a:tblPr/>
              <a:tblGrid>
                <a:gridCol w="2921927">
                  <a:extLst>
                    <a:ext uri="{9D8B030D-6E8A-4147-A177-3AD203B41FA5}">
                      <a16:colId xmlns:a16="http://schemas.microsoft.com/office/drawing/2014/main" val="20000"/>
                    </a:ext>
                  </a:extLst>
                </a:gridCol>
                <a:gridCol w="4020873">
                  <a:extLst>
                    <a:ext uri="{9D8B030D-6E8A-4147-A177-3AD203B41FA5}">
                      <a16:colId xmlns:a16="http://schemas.microsoft.com/office/drawing/2014/main" val="20001"/>
                    </a:ext>
                  </a:extLst>
                </a:gridCol>
                <a:gridCol w="2185855">
                  <a:extLst>
                    <a:ext uri="{9D8B030D-6E8A-4147-A177-3AD203B41FA5}">
                      <a16:colId xmlns:a16="http://schemas.microsoft.com/office/drawing/2014/main" val="20002"/>
                    </a:ext>
                  </a:extLst>
                </a:gridCol>
              </a:tblGrid>
              <a:tr h="41910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1" i="0" u="none" strike="noStrike" cap="none" normalizeH="0" baseline="0" dirty="0">
                          <a:ln>
                            <a:noFill/>
                          </a:ln>
                          <a:solidFill>
                            <a:schemeClr val="tx1"/>
                          </a:solidFill>
                          <a:effectLst/>
                          <a:latin typeface="Calibri" pitchFamily="34" charset="0"/>
                        </a:rPr>
                        <a:t>Estrutura</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1" i="0" u="none" strike="noStrike" cap="none" normalizeH="0" baseline="0">
                          <a:ln>
                            <a:noFill/>
                          </a:ln>
                          <a:solidFill>
                            <a:schemeClr val="tx1"/>
                          </a:solidFill>
                          <a:effectLst/>
                          <a:latin typeface="Calibri" pitchFamily="34" charset="0"/>
                        </a:rPr>
                        <a:t>Definição</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pt-BR" sz="1800" b="1" i="0" u="none" strike="noStrike" cap="none" normalizeH="0" baseline="0" dirty="0">
                          <a:ln>
                            <a:noFill/>
                          </a:ln>
                          <a:solidFill>
                            <a:schemeClr val="tx1"/>
                          </a:solidFill>
                          <a:effectLst/>
                          <a:latin typeface="Calibri" pitchFamily="34" charset="0"/>
                        </a:rPr>
                        <a:t>Diretiva em C</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751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Repetição Simples</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Destinadas a repetição de um ou mais comandos, criando o que se denomina laços.</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1" u="none" strike="noStrike" cap="none" normalizeH="0" baseline="0">
                          <a:ln>
                            <a:noFill/>
                          </a:ln>
                          <a:solidFill>
                            <a:schemeClr val="tx1"/>
                          </a:solidFill>
                          <a:effectLst/>
                          <a:latin typeface="Calibri" pitchFamily="34" charset="0"/>
                        </a:rPr>
                        <a:t>for</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1295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Desvio de Fluxo</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Destinadas a desviar a execução do programa para um outra parte, quebrando o fluxo seqüencial de execução. O desvio do fluxo pode ocorrer condicionalmente, quando associado a avaliação de uma expressão, ou incondicionalmente</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1" u="none" strike="noStrike" cap="none" normalizeH="0" baseline="0">
                          <a:ln>
                            <a:noFill/>
                          </a:ln>
                          <a:solidFill>
                            <a:schemeClr val="tx1"/>
                          </a:solidFill>
                          <a:effectLst/>
                          <a:latin typeface="Calibri" pitchFamily="34" charset="0"/>
                        </a:rPr>
                        <a:t>If</a:t>
                      </a:r>
                      <a:r>
                        <a:rPr kumimoji="0" lang="pt-BR" sz="1800" b="0" i="0" u="none" strike="noStrike" cap="none" normalizeH="0" baseline="0">
                          <a:ln>
                            <a:noFill/>
                          </a:ln>
                          <a:solidFill>
                            <a:schemeClr val="tx1"/>
                          </a:solidFill>
                          <a:effectLst/>
                          <a:latin typeface="Calibri" pitchFamily="34" charset="0"/>
                        </a:rPr>
                        <a:t> e </a:t>
                      </a:r>
                      <a:r>
                        <a:rPr kumimoji="0" lang="pt-BR" sz="1800" b="0" i="1" u="none" strike="noStrike" cap="none" normalizeH="0" baseline="0">
                          <a:ln>
                            <a:noFill/>
                          </a:ln>
                          <a:solidFill>
                            <a:schemeClr val="tx1"/>
                          </a:solidFill>
                          <a:effectLst/>
                          <a:latin typeface="Calibri" pitchFamily="34" charset="0"/>
                        </a:rPr>
                        <a:t>switch</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91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Repetição Condicionais</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0" u="none" strike="noStrike" cap="none" normalizeH="0" baseline="0">
                          <a:ln>
                            <a:noFill/>
                          </a:ln>
                          <a:solidFill>
                            <a:schemeClr val="tx1"/>
                          </a:solidFill>
                          <a:effectLst/>
                          <a:latin typeface="Calibri" pitchFamily="34" charset="0"/>
                        </a:rPr>
                        <a:t>Semelhante as estruturas de repetição simples mas cuja repetição está associada a avaliação de uma condição sendo geralmente utilizados quando não se conhece de antemão o número necessário de repetições.</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pt-BR" sz="1800" b="0" i="1" u="none" strike="noStrike" cap="none" normalizeH="0" baseline="0">
                          <a:ln>
                            <a:noFill/>
                          </a:ln>
                          <a:solidFill>
                            <a:schemeClr val="tx1"/>
                          </a:solidFill>
                          <a:effectLst/>
                          <a:latin typeface="Calibri" pitchFamily="34" charset="0"/>
                        </a:rPr>
                        <a:t>while </a:t>
                      </a:r>
                      <a:r>
                        <a:rPr kumimoji="0" lang="pt-BR" sz="1800" b="0" i="0" u="none" strike="noStrike" cap="none" normalizeH="0" baseline="0">
                          <a:ln>
                            <a:noFill/>
                          </a:ln>
                          <a:solidFill>
                            <a:schemeClr val="tx1"/>
                          </a:solidFill>
                          <a:effectLst/>
                          <a:latin typeface="Calibri" pitchFamily="34" charset="0"/>
                        </a:rPr>
                        <a:t>e</a:t>
                      </a:r>
                      <a:r>
                        <a:rPr kumimoji="0" lang="pt-BR" sz="1800" b="0" i="1" u="none" strike="noStrike" cap="none" normalizeH="0" baseline="0">
                          <a:ln>
                            <a:noFill/>
                          </a:ln>
                          <a:solidFill>
                            <a:schemeClr val="tx1"/>
                          </a:solidFill>
                          <a:effectLst/>
                          <a:latin typeface="Calibri" pitchFamily="34" charset="0"/>
                        </a:rPr>
                        <a:t> do while</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5" name="Picture 3" descr="F:\Disco Principal\Arduino\Barretuino\Barretuino.JPG"/>
          <p:cNvPicPr>
            <a:picLocks noChangeAspect="1" noChangeArrowheads="1"/>
          </p:cNvPicPr>
          <p:nvPr/>
        </p:nvPicPr>
        <p:blipFill>
          <a:blip r:embed="rId3" cstate="print"/>
          <a:srcRect/>
          <a:stretch>
            <a:fillRect/>
          </a:stretch>
        </p:blipFill>
        <p:spPr bwMode="auto">
          <a:xfrm>
            <a:off x="8596338" y="0"/>
            <a:ext cx="1309662" cy="958707"/>
          </a:xfrm>
          <a:prstGeom prst="rect">
            <a:avLst/>
          </a:prstGeom>
          <a:noFill/>
        </p:spPr>
      </p:pic>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ChangeArrowheads="1"/>
          </p:cNvSpPr>
          <p:nvPr/>
        </p:nvSpPr>
        <p:spPr bwMode="auto">
          <a:xfrm>
            <a:off x="405871" y="260350"/>
            <a:ext cx="9071902" cy="776288"/>
          </a:xfrm>
          <a:prstGeom prst="rect">
            <a:avLst/>
          </a:prstGeom>
          <a:noFill/>
          <a:ln w="9525">
            <a:noFill/>
            <a:miter lim="800000"/>
            <a:headEnd/>
            <a:tailEnd/>
          </a:ln>
        </p:spPr>
        <p:txBody>
          <a:bodyPr anchor="ctr"/>
          <a:lstStyle/>
          <a:p>
            <a:pPr algn="ctr" eaLnBrk="0" hangingPunct="0"/>
            <a:r>
              <a:rPr lang="pt-BR" sz="4000" dirty="0">
                <a:solidFill>
                  <a:srgbClr val="000099"/>
                </a:solidFill>
                <a:latin typeface="Calibri" pitchFamily="34" charset="0"/>
              </a:rPr>
              <a:t>  </a:t>
            </a:r>
            <a:r>
              <a:rPr lang="pt-BR" sz="4000" b="1" dirty="0">
                <a:solidFill>
                  <a:schemeClr val="accent1"/>
                </a:solidFill>
                <a:latin typeface="Calibri" pitchFamily="34" charset="0"/>
              </a:rPr>
              <a:t>Estruturas de Controle</a:t>
            </a:r>
          </a:p>
        </p:txBody>
      </p:sp>
      <p:sp>
        <p:nvSpPr>
          <p:cNvPr id="24580" name="Rectangle 3"/>
          <p:cNvSpPr>
            <a:spLocks noChangeArrowheads="1"/>
          </p:cNvSpPr>
          <p:nvPr/>
        </p:nvSpPr>
        <p:spPr bwMode="auto">
          <a:xfrm>
            <a:off x="1754188" y="2003425"/>
            <a:ext cx="1014677" cy="3024188"/>
          </a:xfrm>
          <a:prstGeom prst="rect">
            <a:avLst/>
          </a:prstGeom>
          <a:solidFill>
            <a:schemeClr val="accent1"/>
          </a:solidFill>
          <a:ln w="9525" algn="ctr">
            <a:solidFill>
              <a:schemeClr val="tx1"/>
            </a:solidFill>
            <a:miter lim="800000"/>
            <a:headEnd/>
            <a:tailEnd/>
          </a:ln>
        </p:spPr>
        <p:txBody>
          <a:bodyPr wrap="none" anchor="ctr"/>
          <a:lstStyle/>
          <a:p>
            <a:endParaRPr lang="pt-BR"/>
          </a:p>
        </p:txBody>
      </p:sp>
      <p:sp>
        <p:nvSpPr>
          <p:cNvPr id="24581" name="Line 4"/>
          <p:cNvSpPr>
            <a:spLocks noChangeShapeType="1"/>
          </p:cNvSpPr>
          <p:nvPr/>
        </p:nvSpPr>
        <p:spPr bwMode="auto">
          <a:xfrm>
            <a:off x="2270125" y="1727200"/>
            <a:ext cx="0" cy="3816350"/>
          </a:xfrm>
          <a:prstGeom prst="line">
            <a:avLst/>
          </a:prstGeom>
          <a:noFill/>
          <a:ln w="9525">
            <a:solidFill>
              <a:schemeClr val="tx1"/>
            </a:solidFill>
            <a:round/>
            <a:headEnd/>
            <a:tailEnd type="triangle" w="med" len="med"/>
          </a:ln>
        </p:spPr>
        <p:txBody>
          <a:bodyPr wrap="none" anchor="ctr"/>
          <a:lstStyle/>
          <a:p>
            <a:endParaRPr lang="pt-BR"/>
          </a:p>
        </p:txBody>
      </p:sp>
      <p:sp>
        <p:nvSpPr>
          <p:cNvPr id="465925" name="Rectangle 5"/>
          <p:cNvSpPr>
            <a:spLocks noChangeArrowheads="1"/>
          </p:cNvSpPr>
          <p:nvPr/>
        </p:nvSpPr>
        <p:spPr bwMode="auto">
          <a:xfrm>
            <a:off x="4430184" y="2003425"/>
            <a:ext cx="1014677" cy="3024188"/>
          </a:xfrm>
          <a:prstGeom prst="rect">
            <a:avLst/>
          </a:prstGeom>
          <a:solidFill>
            <a:schemeClr val="accent1"/>
          </a:solidFill>
          <a:ln w="9525" algn="ctr">
            <a:solidFill>
              <a:schemeClr val="tx1"/>
            </a:solidFill>
            <a:miter lim="800000"/>
            <a:headEnd/>
            <a:tailEnd/>
          </a:ln>
        </p:spPr>
        <p:txBody>
          <a:bodyPr wrap="none" anchor="ctr"/>
          <a:lstStyle/>
          <a:p>
            <a:endParaRPr lang="pt-BR"/>
          </a:p>
        </p:txBody>
      </p:sp>
      <p:sp>
        <p:nvSpPr>
          <p:cNvPr id="465926" name="Freeform 6"/>
          <p:cNvSpPr>
            <a:spLocks/>
          </p:cNvSpPr>
          <p:nvPr/>
        </p:nvSpPr>
        <p:spPr bwMode="auto">
          <a:xfrm>
            <a:off x="4942681" y="1727200"/>
            <a:ext cx="846138" cy="3792538"/>
          </a:xfrm>
          <a:custGeom>
            <a:avLst/>
            <a:gdLst>
              <a:gd name="T0" fmla="*/ 2147483647 w 492"/>
              <a:gd name="T1" fmla="*/ 0 h 2389"/>
              <a:gd name="T2" fmla="*/ 0 w 492"/>
              <a:gd name="T3" fmla="*/ 2147483647 h 2389"/>
              <a:gd name="T4" fmla="*/ 2147483647 w 492"/>
              <a:gd name="T5" fmla="*/ 2147483647 h 2389"/>
              <a:gd name="T6" fmla="*/ 2147483647 w 492"/>
              <a:gd name="T7" fmla="*/ 2147483647 h 2389"/>
              <a:gd name="T8" fmla="*/ 2147483647 w 492"/>
              <a:gd name="T9" fmla="*/ 2147483647 h 2389"/>
              <a:gd name="T10" fmla="*/ 2147483647 w 492"/>
              <a:gd name="T11" fmla="*/ 2147483647 h 2389"/>
              <a:gd name="T12" fmla="*/ 2147483647 w 492"/>
              <a:gd name="T13" fmla="*/ 2147483647 h 2389"/>
              <a:gd name="T14" fmla="*/ 2147483647 w 492"/>
              <a:gd name="T15" fmla="*/ 2147483647 h 2389"/>
              <a:gd name="T16" fmla="*/ 0 60000 65536"/>
              <a:gd name="T17" fmla="*/ 0 60000 65536"/>
              <a:gd name="T18" fmla="*/ 0 60000 65536"/>
              <a:gd name="T19" fmla="*/ 0 60000 65536"/>
              <a:gd name="T20" fmla="*/ 0 60000 65536"/>
              <a:gd name="T21" fmla="*/ 0 60000 65536"/>
              <a:gd name="T22" fmla="*/ 0 60000 65536"/>
              <a:gd name="T23" fmla="*/ 0 60000 65536"/>
              <a:gd name="T24" fmla="*/ 0 w 492"/>
              <a:gd name="T25" fmla="*/ 0 h 2389"/>
              <a:gd name="T26" fmla="*/ 492 w 492"/>
              <a:gd name="T27" fmla="*/ 2389 h 23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2" h="2389">
                <a:moveTo>
                  <a:pt x="2" y="0"/>
                </a:moveTo>
                <a:lnTo>
                  <a:pt x="0" y="1288"/>
                </a:lnTo>
                <a:lnTo>
                  <a:pt x="112" y="1288"/>
                </a:lnTo>
                <a:lnTo>
                  <a:pt x="492" y="1288"/>
                </a:lnTo>
                <a:lnTo>
                  <a:pt x="492" y="919"/>
                </a:lnTo>
                <a:lnTo>
                  <a:pt x="114" y="919"/>
                </a:lnTo>
                <a:lnTo>
                  <a:pt x="114" y="1297"/>
                </a:lnTo>
                <a:lnTo>
                  <a:pt x="114" y="2389"/>
                </a:lnTo>
              </a:path>
            </a:pathLst>
          </a:custGeom>
          <a:noFill/>
          <a:ln w="9525" cap="flat" cmpd="sng">
            <a:solidFill>
              <a:schemeClr val="tx1"/>
            </a:solidFill>
            <a:prstDash val="solid"/>
            <a:round/>
            <a:headEnd type="none" w="med" len="med"/>
            <a:tailEnd type="triangle" w="med" len="med"/>
          </a:ln>
        </p:spPr>
        <p:txBody>
          <a:bodyPr wrap="none" anchor="ctr"/>
          <a:lstStyle/>
          <a:p>
            <a:endParaRPr lang="pt-BR"/>
          </a:p>
        </p:txBody>
      </p:sp>
      <p:sp>
        <p:nvSpPr>
          <p:cNvPr id="465927" name="Rectangle 7"/>
          <p:cNvSpPr>
            <a:spLocks noChangeArrowheads="1"/>
          </p:cNvSpPr>
          <p:nvPr/>
        </p:nvSpPr>
        <p:spPr bwMode="auto">
          <a:xfrm>
            <a:off x="7266121" y="2003425"/>
            <a:ext cx="1014677" cy="3024188"/>
          </a:xfrm>
          <a:prstGeom prst="rect">
            <a:avLst/>
          </a:prstGeom>
          <a:solidFill>
            <a:schemeClr val="accent1"/>
          </a:solidFill>
          <a:ln w="9525" algn="ctr">
            <a:solidFill>
              <a:schemeClr val="tx1"/>
            </a:solidFill>
            <a:miter lim="800000"/>
            <a:headEnd/>
            <a:tailEnd/>
          </a:ln>
        </p:spPr>
        <p:txBody>
          <a:bodyPr wrap="none" anchor="ctr"/>
          <a:lstStyle/>
          <a:p>
            <a:endParaRPr lang="pt-BR"/>
          </a:p>
        </p:txBody>
      </p:sp>
      <p:sp>
        <p:nvSpPr>
          <p:cNvPr id="465928" name="Freeform 8"/>
          <p:cNvSpPr>
            <a:spLocks/>
          </p:cNvSpPr>
          <p:nvPr/>
        </p:nvSpPr>
        <p:spPr bwMode="auto">
          <a:xfrm>
            <a:off x="7782058" y="1727200"/>
            <a:ext cx="681038" cy="3816350"/>
          </a:xfrm>
          <a:custGeom>
            <a:avLst/>
            <a:gdLst>
              <a:gd name="T0" fmla="*/ 0 w 396"/>
              <a:gd name="T1" fmla="*/ 0 h 2404"/>
              <a:gd name="T2" fmla="*/ 2147483647 w 396"/>
              <a:gd name="T3" fmla="*/ 2147483647 h 2404"/>
              <a:gd name="T4" fmla="*/ 2147483647 w 396"/>
              <a:gd name="T5" fmla="*/ 2147483647 h 2404"/>
              <a:gd name="T6" fmla="*/ 2147483647 w 396"/>
              <a:gd name="T7" fmla="*/ 2147483647 h 2404"/>
              <a:gd name="T8" fmla="*/ 0 w 396"/>
              <a:gd name="T9" fmla="*/ 2147483647 h 2404"/>
              <a:gd name="T10" fmla="*/ 2147483647 w 396"/>
              <a:gd name="T11" fmla="*/ 2147483647 h 2404"/>
              <a:gd name="T12" fmla="*/ 0 60000 65536"/>
              <a:gd name="T13" fmla="*/ 0 60000 65536"/>
              <a:gd name="T14" fmla="*/ 0 60000 65536"/>
              <a:gd name="T15" fmla="*/ 0 60000 65536"/>
              <a:gd name="T16" fmla="*/ 0 60000 65536"/>
              <a:gd name="T17" fmla="*/ 0 60000 65536"/>
              <a:gd name="T18" fmla="*/ 0 w 396"/>
              <a:gd name="T19" fmla="*/ 0 h 2404"/>
              <a:gd name="T20" fmla="*/ 396 w 396"/>
              <a:gd name="T21" fmla="*/ 2404 h 2404"/>
            </a:gdLst>
            <a:ahLst/>
            <a:cxnLst>
              <a:cxn ang="T12">
                <a:pos x="T0" y="T1"/>
              </a:cxn>
              <a:cxn ang="T13">
                <a:pos x="T2" y="T3"/>
              </a:cxn>
              <a:cxn ang="T14">
                <a:pos x="T4" y="T5"/>
              </a:cxn>
              <a:cxn ang="T15">
                <a:pos x="T6" y="T7"/>
              </a:cxn>
              <a:cxn ang="T16">
                <a:pos x="T8" y="T9"/>
              </a:cxn>
              <a:cxn ang="T17">
                <a:pos x="T10" y="T11"/>
              </a:cxn>
            </a:cxnLst>
            <a:rect l="T18" t="T19" r="T20" b="T21"/>
            <a:pathLst>
              <a:path w="396" h="2404">
                <a:moveTo>
                  <a:pt x="0" y="0"/>
                </a:moveTo>
                <a:lnTo>
                  <a:pt x="4" y="716"/>
                </a:lnTo>
                <a:lnTo>
                  <a:pt x="396" y="716"/>
                </a:lnTo>
                <a:lnTo>
                  <a:pt x="396" y="1500"/>
                </a:lnTo>
                <a:lnTo>
                  <a:pt x="0" y="1500"/>
                </a:lnTo>
                <a:lnTo>
                  <a:pt x="1" y="2404"/>
                </a:lnTo>
              </a:path>
            </a:pathLst>
          </a:custGeom>
          <a:noFill/>
          <a:ln w="9525" cap="flat" cmpd="sng">
            <a:solidFill>
              <a:schemeClr val="tx1"/>
            </a:solidFill>
            <a:prstDash val="solid"/>
            <a:round/>
            <a:headEnd type="none" w="med" len="med"/>
            <a:tailEnd type="triangle" w="med" len="med"/>
          </a:ln>
        </p:spPr>
        <p:txBody>
          <a:bodyPr wrap="none" anchor="ctr"/>
          <a:lstStyle/>
          <a:p>
            <a:endParaRPr lang="pt-BR"/>
          </a:p>
        </p:txBody>
      </p:sp>
      <p:sp>
        <p:nvSpPr>
          <p:cNvPr id="24586" name="Text Box 9"/>
          <p:cNvSpPr txBox="1">
            <a:spLocks noChangeArrowheads="1"/>
          </p:cNvSpPr>
          <p:nvPr/>
        </p:nvSpPr>
        <p:spPr bwMode="auto">
          <a:xfrm>
            <a:off x="1559091" y="5553075"/>
            <a:ext cx="1423788" cy="830997"/>
          </a:xfrm>
          <a:prstGeom prst="rect">
            <a:avLst/>
          </a:prstGeom>
          <a:noFill/>
          <a:ln w="9525" algn="ctr">
            <a:noFill/>
            <a:miter lim="800000"/>
            <a:headEnd/>
            <a:tailEnd/>
          </a:ln>
        </p:spPr>
        <p:txBody>
          <a:bodyPr wrap="none">
            <a:spAutoFit/>
          </a:bodyPr>
          <a:lstStyle/>
          <a:p>
            <a:pPr algn="ctr"/>
            <a:r>
              <a:rPr lang="pt-BR" sz="1600"/>
              <a:t>Fluxo</a:t>
            </a:r>
          </a:p>
          <a:p>
            <a:pPr algn="ctr"/>
            <a:r>
              <a:rPr lang="pt-BR" sz="1600"/>
              <a:t>Seqüencial de</a:t>
            </a:r>
          </a:p>
          <a:p>
            <a:pPr algn="ctr"/>
            <a:r>
              <a:rPr lang="pt-BR" sz="1600"/>
              <a:t>Execução</a:t>
            </a:r>
          </a:p>
        </p:txBody>
      </p:sp>
      <p:sp>
        <p:nvSpPr>
          <p:cNvPr id="465930" name="Text Box 10"/>
          <p:cNvSpPr txBox="1">
            <a:spLocks noChangeArrowheads="1"/>
          </p:cNvSpPr>
          <p:nvPr/>
        </p:nvSpPr>
        <p:spPr bwMode="auto">
          <a:xfrm>
            <a:off x="4463855" y="5556250"/>
            <a:ext cx="1336007" cy="830997"/>
          </a:xfrm>
          <a:prstGeom prst="rect">
            <a:avLst/>
          </a:prstGeom>
          <a:noFill/>
          <a:ln w="9525" algn="ctr">
            <a:noFill/>
            <a:miter lim="800000"/>
            <a:headEnd/>
            <a:tailEnd/>
          </a:ln>
        </p:spPr>
        <p:txBody>
          <a:bodyPr wrap="none">
            <a:spAutoFit/>
          </a:bodyPr>
          <a:lstStyle/>
          <a:p>
            <a:pPr algn="ctr"/>
            <a:r>
              <a:rPr lang="pt-BR" sz="1600"/>
              <a:t>Fluxo</a:t>
            </a:r>
          </a:p>
          <a:p>
            <a:pPr algn="ctr"/>
            <a:r>
              <a:rPr lang="pt-BR" sz="1600"/>
              <a:t>Repetitivo de</a:t>
            </a:r>
          </a:p>
          <a:p>
            <a:pPr algn="ctr"/>
            <a:r>
              <a:rPr lang="pt-BR" sz="1600"/>
              <a:t>Execução</a:t>
            </a:r>
          </a:p>
        </p:txBody>
      </p:sp>
      <p:sp>
        <p:nvSpPr>
          <p:cNvPr id="465931" name="Text Box 11"/>
          <p:cNvSpPr txBox="1">
            <a:spLocks noChangeArrowheads="1"/>
          </p:cNvSpPr>
          <p:nvPr/>
        </p:nvSpPr>
        <p:spPr bwMode="auto">
          <a:xfrm>
            <a:off x="7254844" y="5543550"/>
            <a:ext cx="1040670" cy="830997"/>
          </a:xfrm>
          <a:prstGeom prst="rect">
            <a:avLst/>
          </a:prstGeom>
          <a:noFill/>
          <a:ln w="9525" algn="ctr">
            <a:noFill/>
            <a:miter lim="800000"/>
            <a:headEnd/>
            <a:tailEnd/>
          </a:ln>
        </p:spPr>
        <p:txBody>
          <a:bodyPr wrap="none">
            <a:spAutoFit/>
          </a:bodyPr>
          <a:lstStyle/>
          <a:p>
            <a:pPr algn="ctr"/>
            <a:r>
              <a:rPr lang="pt-BR" sz="1600"/>
              <a:t>Desvio do</a:t>
            </a:r>
          </a:p>
          <a:p>
            <a:pPr algn="ctr"/>
            <a:r>
              <a:rPr lang="pt-BR" sz="1600"/>
              <a:t>Fluxo de</a:t>
            </a:r>
          </a:p>
          <a:p>
            <a:pPr algn="ctr"/>
            <a:r>
              <a:rPr lang="pt-BR" sz="1600"/>
              <a:t>Execução</a:t>
            </a:r>
          </a:p>
        </p:txBody>
      </p:sp>
      <p:sp>
        <p:nvSpPr>
          <p:cNvPr id="24589" name="Text Box 12"/>
          <p:cNvSpPr txBox="1">
            <a:spLocks noChangeArrowheads="1"/>
          </p:cNvSpPr>
          <p:nvPr/>
        </p:nvSpPr>
        <p:spPr bwMode="auto">
          <a:xfrm>
            <a:off x="662120" y="1038225"/>
            <a:ext cx="8191367" cy="457200"/>
          </a:xfrm>
          <a:prstGeom prst="rect">
            <a:avLst/>
          </a:prstGeom>
          <a:noFill/>
          <a:ln w="9525">
            <a:noFill/>
            <a:miter lim="800000"/>
            <a:headEnd/>
            <a:tailEnd/>
          </a:ln>
        </p:spPr>
        <p:txBody>
          <a:bodyPr>
            <a:spAutoFit/>
          </a:bodyPr>
          <a:lstStyle/>
          <a:p>
            <a:pPr>
              <a:spcBef>
                <a:spcPct val="50000"/>
              </a:spcBef>
            </a:pPr>
            <a:r>
              <a:rPr lang="pt-BR" sz="2400"/>
              <a:t>Variações do Fluxo de Execução de um Programa</a:t>
            </a:r>
          </a:p>
        </p:txBody>
      </p:sp>
      <p:pic>
        <p:nvPicPr>
          <p:cNvPr id="14" name="Picture 3" descr="F:\Disco Principal\Arduino\Barretuino\Barretuino.JPG"/>
          <p:cNvPicPr>
            <a:picLocks noChangeAspect="1" noChangeArrowheads="1"/>
          </p:cNvPicPr>
          <p:nvPr/>
        </p:nvPicPr>
        <p:blipFill>
          <a:blip r:embed="rId3" cstate="print"/>
          <a:srcRect/>
          <a:stretch>
            <a:fillRect/>
          </a:stretch>
        </p:blipFill>
        <p:spPr bwMode="auto">
          <a:xfrm>
            <a:off x="8596338" y="0"/>
            <a:ext cx="1309662" cy="958707"/>
          </a:xfrm>
          <a:prstGeom prst="rect">
            <a:avLst/>
          </a:prstGeom>
          <a:noFill/>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59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59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59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59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59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59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5" grpId="0" animBg="1"/>
      <p:bldP spid="465926" grpId="0" animBg="1"/>
      <p:bldP spid="465927" grpId="0" animBg="1"/>
      <p:bldP spid="465928" grpId="0" animBg="1"/>
      <p:bldP spid="465930" grpId="0"/>
      <p:bldP spid="46593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 Box 2"/>
          <p:cNvSpPr txBox="1">
            <a:spLocks noChangeArrowheads="1"/>
          </p:cNvSpPr>
          <p:nvPr/>
        </p:nvSpPr>
        <p:spPr bwMode="auto">
          <a:xfrm>
            <a:off x="856457" y="1196975"/>
            <a:ext cx="8191368" cy="1311275"/>
          </a:xfrm>
          <a:prstGeom prst="rect">
            <a:avLst/>
          </a:prstGeom>
          <a:noFill/>
          <a:ln w="9525" algn="ctr">
            <a:noFill/>
            <a:miter lim="800000"/>
            <a:headEnd/>
            <a:tailEnd/>
          </a:ln>
        </p:spPr>
        <p:txBody>
          <a:bodyPr>
            <a:spAutoFit/>
          </a:bodyPr>
          <a:lstStyle/>
          <a:p>
            <a:pPr algn="just">
              <a:spcBef>
                <a:spcPct val="50000"/>
              </a:spcBef>
            </a:pPr>
            <a:r>
              <a:rPr lang="pt-BR" sz="2000"/>
              <a:t>Os mecanismos de modularização são aqueles que nos permitem a construção de funções e procedimentos (dentro do paradigma estruturado / procedural) ou métodos (dentro do paradigma orientado a objetos).</a:t>
            </a:r>
          </a:p>
        </p:txBody>
      </p:sp>
      <p:sp>
        <p:nvSpPr>
          <p:cNvPr id="467971" name="Text Box 3"/>
          <p:cNvSpPr txBox="1">
            <a:spLocks noChangeArrowheads="1"/>
          </p:cNvSpPr>
          <p:nvPr/>
        </p:nvSpPr>
        <p:spPr bwMode="auto">
          <a:xfrm>
            <a:off x="856457" y="2671764"/>
            <a:ext cx="8191368" cy="396875"/>
          </a:xfrm>
          <a:prstGeom prst="rect">
            <a:avLst/>
          </a:prstGeom>
          <a:noFill/>
          <a:ln w="9525" algn="ctr">
            <a:noFill/>
            <a:miter lim="800000"/>
            <a:headEnd/>
            <a:tailEnd/>
          </a:ln>
        </p:spPr>
        <p:txBody>
          <a:bodyPr>
            <a:spAutoFit/>
          </a:bodyPr>
          <a:lstStyle/>
          <a:p>
            <a:pPr algn="just">
              <a:spcBef>
                <a:spcPct val="50000"/>
              </a:spcBef>
            </a:pPr>
            <a:r>
              <a:rPr lang="pt-BR" sz="2000"/>
              <a:t>Definições:</a:t>
            </a:r>
            <a:endParaRPr lang="pt-BR" sz="2000" i="1"/>
          </a:p>
        </p:txBody>
      </p:sp>
      <p:sp>
        <p:nvSpPr>
          <p:cNvPr id="25605" name="Rectangle 4"/>
          <p:cNvSpPr>
            <a:spLocks noChangeArrowheads="1"/>
          </p:cNvSpPr>
          <p:nvPr/>
        </p:nvSpPr>
        <p:spPr bwMode="auto">
          <a:xfrm>
            <a:off x="405871" y="260350"/>
            <a:ext cx="9071902" cy="776288"/>
          </a:xfrm>
          <a:prstGeom prst="rect">
            <a:avLst/>
          </a:prstGeom>
          <a:noFill/>
          <a:ln w="9525">
            <a:noFill/>
            <a:miter lim="800000"/>
            <a:headEnd/>
            <a:tailEnd/>
          </a:ln>
        </p:spPr>
        <p:txBody>
          <a:bodyPr anchor="ctr"/>
          <a:lstStyle/>
          <a:p>
            <a:pPr algn="ctr" eaLnBrk="0" hangingPunct="0"/>
            <a:r>
              <a:rPr lang="pt-BR" sz="4000" dirty="0">
                <a:solidFill>
                  <a:srgbClr val="000099"/>
                </a:solidFill>
                <a:latin typeface="Calibri" pitchFamily="34" charset="0"/>
              </a:rPr>
              <a:t>  </a:t>
            </a:r>
            <a:r>
              <a:rPr lang="pt-BR" sz="4000" b="1" dirty="0">
                <a:solidFill>
                  <a:schemeClr val="accent1"/>
                </a:solidFill>
                <a:latin typeface="Calibri" pitchFamily="34" charset="0"/>
              </a:rPr>
              <a:t>Estruturas de Controle</a:t>
            </a:r>
          </a:p>
        </p:txBody>
      </p:sp>
      <p:sp>
        <p:nvSpPr>
          <p:cNvPr id="467973" name="Text Box 5"/>
          <p:cNvSpPr txBox="1">
            <a:spLocks noChangeArrowheads="1"/>
          </p:cNvSpPr>
          <p:nvPr/>
        </p:nvSpPr>
        <p:spPr bwMode="auto">
          <a:xfrm>
            <a:off x="818621" y="3214689"/>
            <a:ext cx="8346150" cy="1311275"/>
          </a:xfrm>
          <a:prstGeom prst="rect">
            <a:avLst/>
          </a:prstGeom>
          <a:solidFill>
            <a:srgbClr val="CCFFCC"/>
          </a:solidFill>
          <a:ln w="9525" algn="ctr">
            <a:noFill/>
            <a:miter lim="800000"/>
            <a:headEnd/>
            <a:tailEnd/>
          </a:ln>
        </p:spPr>
        <p:txBody>
          <a:bodyPr>
            <a:spAutoFit/>
          </a:bodyPr>
          <a:lstStyle/>
          <a:p>
            <a:pPr algn="just">
              <a:spcBef>
                <a:spcPct val="50000"/>
              </a:spcBef>
              <a:buFontTx/>
              <a:buChar char="•"/>
            </a:pPr>
            <a:r>
              <a:rPr lang="pt-BR" sz="2000" dirty="0"/>
              <a:t> Formalmente as instruções de um programa são chamadas diretivas (</a:t>
            </a:r>
            <a:r>
              <a:rPr lang="pt-BR" sz="2000" dirty="0" err="1"/>
              <a:t>statements</a:t>
            </a:r>
            <a:r>
              <a:rPr lang="pt-BR" sz="2000" dirty="0"/>
              <a:t>). Tradicionalmente as diretivas são escritas uma após a outra num programa e separadas de alguma forma. Em C através do símbolo de pontuação </a:t>
            </a:r>
            <a:r>
              <a:rPr lang="pt-BR" sz="2000" dirty="0">
                <a:latin typeface="Courier New" pitchFamily="49" charset="0"/>
              </a:rPr>
              <a:t>‘;’ </a:t>
            </a:r>
            <a:r>
              <a:rPr lang="pt-BR" sz="2000" dirty="0"/>
              <a:t>(ponto e virgula).</a:t>
            </a:r>
          </a:p>
        </p:txBody>
      </p:sp>
      <p:sp>
        <p:nvSpPr>
          <p:cNvPr id="467974" name="Text Box 6"/>
          <p:cNvSpPr txBox="1">
            <a:spLocks noChangeArrowheads="1"/>
          </p:cNvSpPr>
          <p:nvPr/>
        </p:nvSpPr>
        <p:spPr bwMode="auto">
          <a:xfrm>
            <a:off x="4094825" y="4652963"/>
            <a:ext cx="1563248" cy="2031325"/>
          </a:xfrm>
          <a:prstGeom prst="rect">
            <a:avLst/>
          </a:prstGeom>
          <a:noFill/>
          <a:ln w="9525" algn="ctr">
            <a:solidFill>
              <a:schemeClr val="accent1"/>
            </a:solidFill>
            <a:miter lim="800000"/>
            <a:headEnd/>
            <a:tailEnd/>
          </a:ln>
        </p:spPr>
        <p:txBody>
          <a:bodyPr wrap="none">
            <a:spAutoFit/>
          </a:bodyPr>
          <a:lstStyle/>
          <a:p>
            <a:r>
              <a:rPr lang="pt-BR">
                <a:latin typeface="Courier New" pitchFamily="49" charset="0"/>
              </a:rPr>
              <a:t>diretiva1;</a:t>
            </a:r>
          </a:p>
          <a:p>
            <a:r>
              <a:rPr lang="pt-BR">
                <a:latin typeface="Courier New" pitchFamily="49" charset="0"/>
              </a:rPr>
              <a:t>diretiva2;</a:t>
            </a:r>
          </a:p>
          <a:p>
            <a:r>
              <a:rPr lang="pt-BR">
                <a:latin typeface="Courier New" pitchFamily="49" charset="0"/>
              </a:rPr>
              <a:t>diretiva3;</a:t>
            </a:r>
          </a:p>
          <a:p>
            <a:r>
              <a:rPr lang="pt-BR">
                <a:latin typeface="Courier New" pitchFamily="49" charset="0"/>
              </a:rPr>
              <a:t>.</a:t>
            </a:r>
          </a:p>
          <a:p>
            <a:r>
              <a:rPr lang="pt-BR">
                <a:latin typeface="Courier New" pitchFamily="49" charset="0"/>
              </a:rPr>
              <a:t>.</a:t>
            </a:r>
          </a:p>
          <a:p>
            <a:r>
              <a:rPr lang="pt-BR">
                <a:latin typeface="Courier New" pitchFamily="49" charset="0"/>
              </a:rPr>
              <a:t>.</a:t>
            </a:r>
          </a:p>
          <a:p>
            <a:r>
              <a:rPr lang="pt-BR">
                <a:latin typeface="Courier New" pitchFamily="49" charset="0"/>
              </a:rPr>
              <a:t>diretivaN;</a:t>
            </a:r>
          </a:p>
        </p:txBody>
      </p:sp>
      <p:pic>
        <p:nvPicPr>
          <p:cNvPr id="8"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79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79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79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71" grpId="0"/>
      <p:bldP spid="467973" grpId="0" animBg="1"/>
      <p:bldP spid="46797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 Box 2"/>
          <p:cNvSpPr txBox="1">
            <a:spLocks noChangeArrowheads="1"/>
          </p:cNvSpPr>
          <p:nvPr/>
        </p:nvSpPr>
        <p:spPr bwMode="auto">
          <a:xfrm>
            <a:off x="856457" y="1125539"/>
            <a:ext cx="8191368" cy="2246769"/>
          </a:xfrm>
          <a:prstGeom prst="rect">
            <a:avLst/>
          </a:prstGeom>
          <a:noFill/>
          <a:ln w="9525" algn="ctr">
            <a:noFill/>
            <a:miter lim="800000"/>
            <a:headEnd/>
            <a:tailEnd/>
          </a:ln>
        </p:spPr>
        <p:txBody>
          <a:bodyPr>
            <a:spAutoFit/>
          </a:bodyPr>
          <a:lstStyle/>
          <a:p>
            <a:pPr algn="just">
              <a:spcBef>
                <a:spcPct val="50000"/>
              </a:spcBef>
            </a:pPr>
            <a:r>
              <a:rPr lang="pt-BR" sz="2000" dirty="0"/>
              <a:t>Como nas outras linguagens de programação, as estruturas de controle podem operar sobre diretivas isoladas (individuais) ou sobre várias diretivas separadas como um conjunto que é denominado bloco.</a:t>
            </a:r>
          </a:p>
          <a:p>
            <a:pPr algn="just">
              <a:spcBef>
                <a:spcPct val="50000"/>
              </a:spcBef>
            </a:pPr>
            <a:r>
              <a:rPr lang="pt-BR" sz="2000" dirty="0"/>
              <a:t>Um bloco em C é um grupo de diretivas delimitadas por chaves ({...}).</a:t>
            </a:r>
          </a:p>
          <a:p>
            <a:pPr algn="just">
              <a:spcBef>
                <a:spcPct val="50000"/>
              </a:spcBef>
            </a:pPr>
            <a:r>
              <a:rPr lang="pt-BR" sz="2000" dirty="0"/>
              <a:t>Por sua vez, um bloco de diretivas recebe um tratamento equivalente ao de uma única diretiva individual.</a:t>
            </a:r>
          </a:p>
        </p:txBody>
      </p:sp>
      <p:sp>
        <p:nvSpPr>
          <p:cNvPr id="26628" name="Rectangle 3"/>
          <p:cNvSpPr>
            <a:spLocks noChangeArrowheads="1"/>
          </p:cNvSpPr>
          <p:nvPr/>
        </p:nvSpPr>
        <p:spPr bwMode="auto">
          <a:xfrm>
            <a:off x="405871" y="260350"/>
            <a:ext cx="9071902" cy="776288"/>
          </a:xfrm>
          <a:prstGeom prst="rect">
            <a:avLst/>
          </a:prstGeom>
          <a:noFill/>
          <a:ln w="9525">
            <a:noFill/>
            <a:miter lim="800000"/>
            <a:headEnd/>
            <a:tailEnd/>
          </a:ln>
        </p:spPr>
        <p:txBody>
          <a:bodyPr anchor="ctr"/>
          <a:lstStyle/>
          <a:p>
            <a:pPr algn="ctr" eaLnBrk="0" hangingPunct="0"/>
            <a:r>
              <a:rPr lang="pt-BR" sz="4000" dirty="0">
                <a:solidFill>
                  <a:srgbClr val="000099"/>
                </a:solidFill>
                <a:latin typeface="Calibri" pitchFamily="34" charset="0"/>
              </a:rPr>
              <a:t>  </a:t>
            </a:r>
            <a:r>
              <a:rPr lang="pt-BR" sz="4000" b="1" dirty="0">
                <a:solidFill>
                  <a:schemeClr val="accent1"/>
                </a:solidFill>
                <a:latin typeface="Calibri" pitchFamily="34" charset="0"/>
              </a:rPr>
              <a:t>Estruturas de Controle</a:t>
            </a:r>
          </a:p>
        </p:txBody>
      </p:sp>
      <p:sp>
        <p:nvSpPr>
          <p:cNvPr id="26629" name="Text Box 4"/>
          <p:cNvSpPr txBox="1">
            <a:spLocks noChangeArrowheads="1"/>
          </p:cNvSpPr>
          <p:nvPr/>
        </p:nvSpPr>
        <p:spPr bwMode="auto">
          <a:xfrm>
            <a:off x="2612365" y="4127500"/>
            <a:ext cx="2340636" cy="2573338"/>
          </a:xfrm>
          <a:prstGeom prst="rect">
            <a:avLst/>
          </a:prstGeom>
          <a:noFill/>
          <a:ln w="9525" algn="ctr">
            <a:solidFill>
              <a:schemeClr val="accent1"/>
            </a:solidFill>
            <a:miter lim="800000"/>
            <a:headEnd/>
            <a:tailEnd/>
          </a:ln>
        </p:spPr>
        <p:txBody>
          <a:bodyPr>
            <a:spAutoFit/>
          </a:bodyPr>
          <a:lstStyle/>
          <a:p>
            <a:r>
              <a:rPr lang="pt-BR">
                <a:latin typeface="Courier New" pitchFamily="49" charset="0"/>
              </a:rPr>
              <a:t>{</a:t>
            </a:r>
          </a:p>
          <a:p>
            <a:r>
              <a:rPr lang="pt-BR">
                <a:latin typeface="Courier New" pitchFamily="49" charset="0"/>
              </a:rPr>
              <a:t>   diretiva1;</a:t>
            </a:r>
          </a:p>
          <a:p>
            <a:r>
              <a:rPr lang="pt-BR">
                <a:latin typeface="Courier New" pitchFamily="49" charset="0"/>
              </a:rPr>
              <a:t>   diretiva2;</a:t>
            </a:r>
          </a:p>
          <a:p>
            <a:r>
              <a:rPr lang="pt-BR">
                <a:latin typeface="Courier New" pitchFamily="49" charset="0"/>
              </a:rPr>
              <a:t>   diretiva3;</a:t>
            </a:r>
          </a:p>
          <a:p>
            <a:r>
              <a:rPr lang="pt-BR">
                <a:latin typeface="Courier New" pitchFamily="49" charset="0"/>
              </a:rPr>
              <a:t>   .</a:t>
            </a:r>
          </a:p>
          <a:p>
            <a:r>
              <a:rPr lang="pt-BR">
                <a:latin typeface="Courier New" pitchFamily="49" charset="0"/>
              </a:rPr>
              <a:t>   .</a:t>
            </a:r>
          </a:p>
          <a:p>
            <a:r>
              <a:rPr lang="pt-BR">
                <a:latin typeface="Courier New" pitchFamily="49" charset="0"/>
              </a:rPr>
              <a:t>   .</a:t>
            </a:r>
          </a:p>
          <a:p>
            <a:r>
              <a:rPr lang="pt-BR">
                <a:latin typeface="Courier New" pitchFamily="49" charset="0"/>
              </a:rPr>
              <a:t>   diretivaN;</a:t>
            </a:r>
          </a:p>
          <a:p>
            <a:r>
              <a:rPr lang="pt-BR">
                <a:latin typeface="Courier New" pitchFamily="49" charset="0"/>
              </a:rPr>
              <a:t>}</a:t>
            </a:r>
          </a:p>
        </p:txBody>
      </p:sp>
      <p:sp>
        <p:nvSpPr>
          <p:cNvPr id="26630" name="Text Box 5"/>
          <p:cNvSpPr txBox="1">
            <a:spLocks noChangeArrowheads="1"/>
          </p:cNvSpPr>
          <p:nvPr/>
        </p:nvSpPr>
        <p:spPr bwMode="auto">
          <a:xfrm>
            <a:off x="5498175" y="5140325"/>
            <a:ext cx="2340636" cy="376238"/>
          </a:xfrm>
          <a:prstGeom prst="rect">
            <a:avLst/>
          </a:prstGeom>
          <a:noFill/>
          <a:ln w="9525" algn="ctr">
            <a:solidFill>
              <a:schemeClr val="accent1"/>
            </a:solidFill>
            <a:miter lim="800000"/>
            <a:headEnd/>
            <a:tailEnd/>
          </a:ln>
        </p:spPr>
        <p:txBody>
          <a:bodyPr>
            <a:spAutoFit/>
          </a:bodyPr>
          <a:lstStyle/>
          <a:p>
            <a:pPr algn="ctr"/>
            <a:r>
              <a:rPr lang="pt-BR">
                <a:latin typeface="Courier New" pitchFamily="49" charset="0"/>
              </a:rPr>
              <a:t>diretivaUnica;</a:t>
            </a:r>
          </a:p>
        </p:txBody>
      </p:sp>
      <p:pic>
        <p:nvPicPr>
          <p:cNvPr id="7"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ChangeArrowheads="1"/>
          </p:cNvSpPr>
          <p:nvPr/>
        </p:nvSpPr>
        <p:spPr bwMode="auto">
          <a:xfrm>
            <a:off x="405871" y="260350"/>
            <a:ext cx="9071902" cy="776288"/>
          </a:xfrm>
          <a:prstGeom prst="rect">
            <a:avLst/>
          </a:prstGeom>
          <a:noFill/>
          <a:ln w="9525">
            <a:noFill/>
            <a:miter lim="800000"/>
            <a:headEnd/>
            <a:tailEnd/>
          </a:ln>
        </p:spPr>
        <p:txBody>
          <a:bodyPr anchor="ctr"/>
          <a:lstStyle/>
          <a:p>
            <a:pPr algn="ctr" eaLnBrk="0" hangingPunct="0"/>
            <a:r>
              <a:rPr lang="pt-BR" sz="4000" dirty="0">
                <a:solidFill>
                  <a:srgbClr val="000099"/>
                </a:solidFill>
                <a:latin typeface="Calibri" pitchFamily="34" charset="0"/>
              </a:rPr>
              <a:t>  </a:t>
            </a:r>
            <a:r>
              <a:rPr lang="pt-BR" sz="4000" b="1" dirty="0">
                <a:solidFill>
                  <a:schemeClr val="accent1"/>
                </a:solidFill>
                <a:latin typeface="Calibri" pitchFamily="34" charset="0"/>
              </a:rPr>
              <a:t>Estruturas de Controle</a:t>
            </a:r>
          </a:p>
        </p:txBody>
      </p:sp>
      <p:sp>
        <p:nvSpPr>
          <p:cNvPr id="27652" name="Text Box 3"/>
          <p:cNvSpPr txBox="1">
            <a:spLocks noChangeArrowheads="1"/>
          </p:cNvSpPr>
          <p:nvPr/>
        </p:nvSpPr>
        <p:spPr bwMode="auto">
          <a:xfrm>
            <a:off x="662120" y="1038225"/>
            <a:ext cx="8191367" cy="457200"/>
          </a:xfrm>
          <a:prstGeom prst="rect">
            <a:avLst/>
          </a:prstGeom>
          <a:noFill/>
          <a:ln w="9525">
            <a:noFill/>
            <a:miter lim="800000"/>
            <a:headEnd/>
            <a:tailEnd/>
          </a:ln>
        </p:spPr>
        <p:txBody>
          <a:bodyPr>
            <a:spAutoFit/>
          </a:bodyPr>
          <a:lstStyle/>
          <a:p>
            <a:pPr>
              <a:spcBef>
                <a:spcPct val="50000"/>
              </a:spcBef>
            </a:pPr>
            <a:r>
              <a:rPr lang="pt-BR" sz="2400"/>
              <a:t>Estruturas de repetição simples</a:t>
            </a:r>
          </a:p>
        </p:txBody>
      </p:sp>
      <p:sp>
        <p:nvSpPr>
          <p:cNvPr id="27653" name="Text Box 4"/>
          <p:cNvSpPr txBox="1">
            <a:spLocks noChangeArrowheads="1"/>
          </p:cNvSpPr>
          <p:nvPr/>
        </p:nvSpPr>
        <p:spPr bwMode="auto">
          <a:xfrm>
            <a:off x="856457" y="1628776"/>
            <a:ext cx="8191368" cy="1006475"/>
          </a:xfrm>
          <a:prstGeom prst="rect">
            <a:avLst/>
          </a:prstGeom>
          <a:noFill/>
          <a:ln w="9525" algn="ctr">
            <a:noFill/>
            <a:miter lim="800000"/>
            <a:headEnd/>
            <a:tailEnd/>
          </a:ln>
        </p:spPr>
        <p:txBody>
          <a:bodyPr>
            <a:spAutoFit/>
          </a:bodyPr>
          <a:lstStyle/>
          <a:p>
            <a:pPr algn="just">
              <a:spcBef>
                <a:spcPct val="50000"/>
              </a:spcBef>
            </a:pPr>
            <a:r>
              <a:rPr lang="pt-BR" sz="2000"/>
              <a:t>Como repetição simples consideremos um trecho de código, isto é, um conjunto de diretivas que deve ser repetido um número conhecido de vezes.</a:t>
            </a:r>
          </a:p>
        </p:txBody>
      </p:sp>
      <p:sp>
        <p:nvSpPr>
          <p:cNvPr id="27654" name="Text Box 5"/>
          <p:cNvSpPr txBox="1">
            <a:spLocks noChangeArrowheads="1"/>
          </p:cNvSpPr>
          <p:nvPr/>
        </p:nvSpPr>
        <p:spPr bwMode="auto">
          <a:xfrm>
            <a:off x="1365515" y="2852738"/>
            <a:ext cx="7878366" cy="633412"/>
          </a:xfrm>
          <a:prstGeom prst="rect">
            <a:avLst/>
          </a:prstGeom>
          <a:noFill/>
          <a:ln w="9525" algn="ctr">
            <a:solidFill>
              <a:schemeClr val="accent1"/>
            </a:solidFill>
            <a:miter lim="800000"/>
            <a:headEnd/>
            <a:tailEnd/>
          </a:ln>
        </p:spPr>
        <p:txBody>
          <a:bodyPr>
            <a:spAutoFit/>
          </a:bodyPr>
          <a:lstStyle/>
          <a:p>
            <a:pPr>
              <a:spcBef>
                <a:spcPct val="50000"/>
              </a:spcBef>
            </a:pPr>
            <a:r>
              <a:rPr lang="pt-BR" sz="1400">
                <a:latin typeface="Courier New" pitchFamily="49" charset="0"/>
              </a:rPr>
              <a:t>for (inicialização; condição de execução; incremento/decremento)</a:t>
            </a:r>
          </a:p>
          <a:p>
            <a:pPr>
              <a:spcBef>
                <a:spcPct val="50000"/>
              </a:spcBef>
            </a:pPr>
            <a:r>
              <a:rPr lang="pt-BR" sz="1400">
                <a:latin typeface="Courier New" pitchFamily="49" charset="0"/>
              </a:rPr>
              <a:t>      diretiva;</a:t>
            </a:r>
          </a:p>
        </p:txBody>
      </p:sp>
      <p:sp>
        <p:nvSpPr>
          <p:cNvPr id="27655" name="AutoShape 6"/>
          <p:cNvSpPr>
            <a:spLocks noChangeArrowheads="1"/>
          </p:cNvSpPr>
          <p:nvPr/>
        </p:nvSpPr>
        <p:spPr bwMode="auto">
          <a:xfrm>
            <a:off x="4359673" y="3908426"/>
            <a:ext cx="1169458" cy="322263"/>
          </a:xfrm>
          <a:prstGeom prst="flowChartProcess">
            <a:avLst/>
          </a:prstGeom>
          <a:solidFill>
            <a:schemeClr val="accent1"/>
          </a:solidFill>
          <a:ln w="9525" algn="ctr">
            <a:solidFill>
              <a:schemeClr val="tx1"/>
            </a:solidFill>
            <a:miter lim="800000"/>
            <a:headEnd/>
            <a:tailEnd/>
          </a:ln>
        </p:spPr>
        <p:txBody>
          <a:bodyPr wrap="none" anchor="ctr"/>
          <a:lstStyle/>
          <a:p>
            <a:pPr algn="ctr"/>
            <a:r>
              <a:rPr lang="pt-BR" sz="1200"/>
              <a:t>inicialização</a:t>
            </a:r>
          </a:p>
        </p:txBody>
      </p:sp>
      <p:sp>
        <p:nvSpPr>
          <p:cNvPr id="27656" name="AutoShape 7"/>
          <p:cNvSpPr>
            <a:spLocks noChangeArrowheads="1"/>
          </p:cNvSpPr>
          <p:nvPr/>
        </p:nvSpPr>
        <p:spPr bwMode="auto">
          <a:xfrm>
            <a:off x="4827456" y="4483100"/>
            <a:ext cx="233892" cy="215900"/>
          </a:xfrm>
          <a:prstGeom prst="flowChartConnector">
            <a:avLst/>
          </a:prstGeom>
          <a:solidFill>
            <a:schemeClr val="accent1"/>
          </a:solidFill>
          <a:ln w="9525" algn="ctr">
            <a:solidFill>
              <a:schemeClr val="tx1"/>
            </a:solidFill>
            <a:round/>
            <a:headEnd/>
            <a:tailEnd/>
          </a:ln>
        </p:spPr>
        <p:txBody>
          <a:bodyPr wrap="none" anchor="ctr"/>
          <a:lstStyle/>
          <a:p>
            <a:endParaRPr lang="pt-BR"/>
          </a:p>
        </p:txBody>
      </p:sp>
      <p:cxnSp>
        <p:nvCxnSpPr>
          <p:cNvPr id="27657" name="AutoShape 8"/>
          <p:cNvCxnSpPr>
            <a:cxnSpLocks noChangeShapeType="1"/>
            <a:stCxn id="27655" idx="2"/>
            <a:endCxn id="27656" idx="0"/>
          </p:cNvCxnSpPr>
          <p:nvPr/>
        </p:nvCxnSpPr>
        <p:spPr bwMode="auto">
          <a:xfrm>
            <a:off x="4944402" y="4230688"/>
            <a:ext cx="0" cy="252412"/>
          </a:xfrm>
          <a:prstGeom prst="straightConnector1">
            <a:avLst/>
          </a:prstGeom>
          <a:noFill/>
          <a:ln w="9525">
            <a:solidFill>
              <a:schemeClr val="tx1"/>
            </a:solidFill>
            <a:round/>
            <a:headEnd/>
            <a:tailEnd type="triangle" w="med" len="med"/>
          </a:ln>
        </p:spPr>
      </p:cxnSp>
      <p:cxnSp>
        <p:nvCxnSpPr>
          <p:cNvPr id="27658" name="AutoShape 9"/>
          <p:cNvCxnSpPr>
            <a:cxnSpLocks noChangeShapeType="1"/>
            <a:endCxn id="27655" idx="0"/>
          </p:cNvCxnSpPr>
          <p:nvPr/>
        </p:nvCxnSpPr>
        <p:spPr bwMode="auto">
          <a:xfrm flipH="1">
            <a:off x="4944402" y="3586163"/>
            <a:ext cx="12038" cy="322262"/>
          </a:xfrm>
          <a:prstGeom prst="straightConnector1">
            <a:avLst/>
          </a:prstGeom>
          <a:noFill/>
          <a:ln w="9525">
            <a:solidFill>
              <a:schemeClr val="tx1"/>
            </a:solidFill>
            <a:round/>
            <a:headEnd/>
            <a:tailEnd type="triangle" w="med" len="med"/>
          </a:ln>
        </p:spPr>
      </p:cxnSp>
      <p:sp>
        <p:nvSpPr>
          <p:cNvPr id="27659" name="AutoShape 10"/>
          <p:cNvSpPr>
            <a:spLocks noChangeArrowheads="1"/>
          </p:cNvSpPr>
          <p:nvPr/>
        </p:nvSpPr>
        <p:spPr bwMode="auto">
          <a:xfrm>
            <a:off x="4258204" y="4953000"/>
            <a:ext cx="1368954" cy="827088"/>
          </a:xfrm>
          <a:prstGeom prst="flowChartDecision">
            <a:avLst/>
          </a:prstGeom>
          <a:solidFill>
            <a:schemeClr val="accent1"/>
          </a:solidFill>
          <a:ln w="9525" algn="ctr">
            <a:solidFill>
              <a:schemeClr val="tx1"/>
            </a:solidFill>
            <a:miter lim="800000"/>
            <a:headEnd/>
            <a:tailEnd/>
          </a:ln>
        </p:spPr>
        <p:txBody>
          <a:bodyPr wrap="none" anchor="ctr"/>
          <a:lstStyle/>
          <a:p>
            <a:pPr algn="ctr"/>
            <a:r>
              <a:rPr lang="pt-BR" sz="1200"/>
              <a:t>Expressão </a:t>
            </a:r>
          </a:p>
          <a:p>
            <a:pPr algn="ctr"/>
            <a:r>
              <a:rPr lang="pt-BR" sz="1200"/>
              <a:t>Lógica</a:t>
            </a:r>
          </a:p>
        </p:txBody>
      </p:sp>
      <p:cxnSp>
        <p:nvCxnSpPr>
          <p:cNvPr id="27660" name="AutoShape 11"/>
          <p:cNvCxnSpPr>
            <a:cxnSpLocks noChangeShapeType="1"/>
            <a:stCxn id="27656" idx="4"/>
            <a:endCxn id="27659" idx="0"/>
          </p:cNvCxnSpPr>
          <p:nvPr/>
        </p:nvCxnSpPr>
        <p:spPr bwMode="auto">
          <a:xfrm flipH="1">
            <a:off x="4942681" y="4699000"/>
            <a:ext cx="1720" cy="254000"/>
          </a:xfrm>
          <a:prstGeom prst="straightConnector1">
            <a:avLst/>
          </a:prstGeom>
          <a:noFill/>
          <a:ln w="9525">
            <a:solidFill>
              <a:schemeClr val="tx1"/>
            </a:solidFill>
            <a:round/>
            <a:headEnd/>
            <a:tailEnd type="triangle" w="med" len="med"/>
          </a:ln>
        </p:spPr>
      </p:cxnSp>
      <p:sp>
        <p:nvSpPr>
          <p:cNvPr id="27661" name="AutoShape 12"/>
          <p:cNvSpPr>
            <a:spLocks noChangeArrowheads="1"/>
          </p:cNvSpPr>
          <p:nvPr/>
        </p:nvSpPr>
        <p:spPr bwMode="auto">
          <a:xfrm>
            <a:off x="6167173" y="5207001"/>
            <a:ext cx="1169458" cy="322263"/>
          </a:xfrm>
          <a:prstGeom prst="flowChartProcess">
            <a:avLst/>
          </a:prstGeom>
          <a:solidFill>
            <a:schemeClr val="accent1"/>
          </a:solidFill>
          <a:ln w="9525" algn="ctr">
            <a:solidFill>
              <a:schemeClr val="tx1"/>
            </a:solidFill>
            <a:miter lim="800000"/>
            <a:headEnd/>
            <a:tailEnd/>
          </a:ln>
        </p:spPr>
        <p:txBody>
          <a:bodyPr wrap="none" anchor="ctr"/>
          <a:lstStyle/>
          <a:p>
            <a:pPr algn="ctr"/>
            <a:r>
              <a:rPr lang="pt-BR" sz="1200"/>
              <a:t>diretiva</a:t>
            </a:r>
          </a:p>
        </p:txBody>
      </p:sp>
      <p:cxnSp>
        <p:nvCxnSpPr>
          <p:cNvPr id="27662" name="AutoShape 13"/>
          <p:cNvCxnSpPr>
            <a:cxnSpLocks noChangeShapeType="1"/>
            <a:stCxn id="27659" idx="3"/>
            <a:endCxn id="27661" idx="1"/>
          </p:cNvCxnSpPr>
          <p:nvPr/>
        </p:nvCxnSpPr>
        <p:spPr bwMode="auto">
          <a:xfrm>
            <a:off x="5627159" y="5367339"/>
            <a:ext cx="540015" cy="1587"/>
          </a:xfrm>
          <a:prstGeom prst="straightConnector1">
            <a:avLst/>
          </a:prstGeom>
          <a:noFill/>
          <a:ln w="9525">
            <a:solidFill>
              <a:schemeClr val="tx1"/>
            </a:solidFill>
            <a:round/>
            <a:headEnd/>
            <a:tailEnd type="triangle" w="med" len="med"/>
          </a:ln>
        </p:spPr>
      </p:cxnSp>
      <p:sp>
        <p:nvSpPr>
          <p:cNvPr id="27663" name="AutoShape 14"/>
          <p:cNvSpPr>
            <a:spLocks noChangeArrowheads="1"/>
          </p:cNvSpPr>
          <p:nvPr/>
        </p:nvSpPr>
        <p:spPr bwMode="auto">
          <a:xfrm>
            <a:off x="6167173" y="5818188"/>
            <a:ext cx="1169458" cy="431800"/>
          </a:xfrm>
          <a:prstGeom prst="flowChartProcess">
            <a:avLst/>
          </a:prstGeom>
          <a:solidFill>
            <a:schemeClr val="accent1"/>
          </a:solidFill>
          <a:ln w="9525" algn="ctr">
            <a:solidFill>
              <a:schemeClr val="tx1"/>
            </a:solidFill>
            <a:miter lim="800000"/>
            <a:headEnd/>
            <a:tailEnd/>
          </a:ln>
        </p:spPr>
        <p:txBody>
          <a:bodyPr wrap="none" anchor="ctr"/>
          <a:lstStyle/>
          <a:p>
            <a:pPr algn="ctr"/>
            <a:r>
              <a:rPr lang="pt-BR" sz="1200"/>
              <a:t>Incremento/</a:t>
            </a:r>
          </a:p>
          <a:p>
            <a:pPr algn="ctr"/>
            <a:r>
              <a:rPr lang="pt-BR" sz="1200"/>
              <a:t>decremento</a:t>
            </a:r>
          </a:p>
        </p:txBody>
      </p:sp>
      <p:cxnSp>
        <p:nvCxnSpPr>
          <p:cNvPr id="27664" name="AutoShape 15"/>
          <p:cNvCxnSpPr>
            <a:cxnSpLocks noChangeShapeType="1"/>
            <a:stCxn id="27661" idx="2"/>
            <a:endCxn id="27663" idx="0"/>
          </p:cNvCxnSpPr>
          <p:nvPr/>
        </p:nvCxnSpPr>
        <p:spPr bwMode="auto">
          <a:xfrm>
            <a:off x="6751902" y="5529264"/>
            <a:ext cx="0" cy="288925"/>
          </a:xfrm>
          <a:prstGeom prst="straightConnector1">
            <a:avLst/>
          </a:prstGeom>
          <a:noFill/>
          <a:ln w="9525">
            <a:solidFill>
              <a:schemeClr val="tx1"/>
            </a:solidFill>
            <a:round/>
            <a:headEnd/>
            <a:tailEnd type="triangle" w="med" len="med"/>
          </a:ln>
        </p:spPr>
      </p:cxnSp>
      <p:cxnSp>
        <p:nvCxnSpPr>
          <p:cNvPr id="27665" name="AutoShape 16"/>
          <p:cNvCxnSpPr>
            <a:cxnSpLocks noChangeShapeType="1"/>
            <a:stCxn id="27663" idx="3"/>
            <a:endCxn id="27656" idx="6"/>
          </p:cNvCxnSpPr>
          <p:nvPr/>
        </p:nvCxnSpPr>
        <p:spPr bwMode="auto">
          <a:xfrm flipH="1" flipV="1">
            <a:off x="5061347" y="4591050"/>
            <a:ext cx="2275284" cy="1443038"/>
          </a:xfrm>
          <a:prstGeom prst="bentConnector3">
            <a:avLst>
              <a:gd name="adj1" fmla="val -10884"/>
            </a:avLst>
          </a:prstGeom>
          <a:noFill/>
          <a:ln w="9525">
            <a:solidFill>
              <a:schemeClr val="tx1"/>
            </a:solidFill>
            <a:miter lim="800000"/>
            <a:headEnd/>
            <a:tailEnd type="triangle" w="med" len="med"/>
          </a:ln>
        </p:spPr>
      </p:cxnSp>
      <p:cxnSp>
        <p:nvCxnSpPr>
          <p:cNvPr id="27666" name="AutoShape 17"/>
          <p:cNvCxnSpPr>
            <a:cxnSpLocks noChangeShapeType="1"/>
            <a:stCxn id="27659" idx="2"/>
          </p:cNvCxnSpPr>
          <p:nvPr/>
        </p:nvCxnSpPr>
        <p:spPr bwMode="auto">
          <a:xfrm>
            <a:off x="4942682" y="5780088"/>
            <a:ext cx="10319" cy="457200"/>
          </a:xfrm>
          <a:prstGeom prst="straightConnector1">
            <a:avLst/>
          </a:prstGeom>
          <a:noFill/>
          <a:ln w="9525">
            <a:solidFill>
              <a:schemeClr val="tx1"/>
            </a:solidFill>
            <a:round/>
            <a:headEnd/>
            <a:tailEnd type="triangle" w="med" len="med"/>
          </a:ln>
        </p:spPr>
      </p:cxnSp>
      <p:sp>
        <p:nvSpPr>
          <p:cNvPr id="27667" name="Text Box 18"/>
          <p:cNvSpPr txBox="1">
            <a:spLocks noChangeArrowheads="1"/>
          </p:cNvSpPr>
          <p:nvPr/>
        </p:nvSpPr>
        <p:spPr bwMode="auto">
          <a:xfrm>
            <a:off x="5355091" y="4843464"/>
            <a:ext cx="882934" cy="276999"/>
          </a:xfrm>
          <a:prstGeom prst="rect">
            <a:avLst/>
          </a:prstGeom>
          <a:noFill/>
          <a:ln w="9525" algn="ctr">
            <a:noFill/>
            <a:miter lim="800000"/>
            <a:headEnd/>
            <a:tailEnd/>
          </a:ln>
        </p:spPr>
        <p:txBody>
          <a:bodyPr wrap="none">
            <a:spAutoFit/>
          </a:bodyPr>
          <a:lstStyle/>
          <a:p>
            <a:pPr algn="ctr"/>
            <a:r>
              <a:rPr lang="pt-BR" sz="1200"/>
              <a:t>verdadeiro</a:t>
            </a:r>
          </a:p>
        </p:txBody>
      </p:sp>
      <p:sp>
        <p:nvSpPr>
          <p:cNvPr id="27668" name="Text Box 19"/>
          <p:cNvSpPr txBox="1">
            <a:spLocks noChangeArrowheads="1"/>
          </p:cNvSpPr>
          <p:nvPr/>
        </p:nvSpPr>
        <p:spPr bwMode="auto">
          <a:xfrm>
            <a:off x="4065763" y="5635625"/>
            <a:ext cx="505267" cy="276999"/>
          </a:xfrm>
          <a:prstGeom prst="rect">
            <a:avLst/>
          </a:prstGeom>
          <a:noFill/>
          <a:ln w="9525" algn="ctr">
            <a:noFill/>
            <a:miter lim="800000"/>
            <a:headEnd/>
            <a:tailEnd/>
          </a:ln>
        </p:spPr>
        <p:txBody>
          <a:bodyPr wrap="none">
            <a:spAutoFit/>
          </a:bodyPr>
          <a:lstStyle/>
          <a:p>
            <a:pPr algn="ctr"/>
            <a:r>
              <a:rPr lang="pt-BR" sz="1200"/>
              <a:t>falso</a:t>
            </a:r>
          </a:p>
        </p:txBody>
      </p:sp>
      <p:pic>
        <p:nvPicPr>
          <p:cNvPr id="21" name="Picture 3" descr="F:\Disco Principal\Arduino\Barretuino\Barretuino.JPG"/>
          <p:cNvPicPr>
            <a:picLocks noChangeAspect="1" noChangeArrowheads="1"/>
          </p:cNvPicPr>
          <p:nvPr/>
        </p:nvPicPr>
        <p:blipFill>
          <a:blip r:embed="rId3" cstate="print"/>
          <a:srcRect/>
          <a:stretch>
            <a:fillRect/>
          </a:stretch>
        </p:blipFill>
        <p:spPr bwMode="auto">
          <a:xfrm>
            <a:off x="8596338" y="0"/>
            <a:ext cx="1309662" cy="958707"/>
          </a:xfrm>
          <a:prstGeom prst="rect">
            <a:avLst/>
          </a:prstGeom>
          <a:noFill/>
        </p:spPr>
      </p:pic>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330200" y="1"/>
            <a:ext cx="4505854" cy="707886"/>
          </a:xfrm>
          <a:prstGeom prst="rect">
            <a:avLst/>
          </a:prstGeom>
          <a:noFill/>
        </p:spPr>
        <p:txBody>
          <a:bodyPr>
            <a:spAutoFit/>
          </a:bodyPr>
          <a:lstStyle/>
          <a:p>
            <a:pPr>
              <a:defRPr/>
            </a:pPr>
            <a:r>
              <a:rPr lang="pt-BR" sz="4000" b="1" dirty="0">
                <a:solidFill>
                  <a:schemeClr val="accent1"/>
                </a:solidFill>
                <a:latin typeface="Calibri" pitchFamily="34" charset="0"/>
              </a:rPr>
              <a:t>Aplicações</a:t>
            </a:r>
          </a:p>
        </p:txBody>
      </p:sp>
      <p:sp>
        <p:nvSpPr>
          <p:cNvPr id="9219" name="CaixaDeTexto 6"/>
          <p:cNvSpPr txBox="1">
            <a:spLocks noChangeArrowheads="1"/>
          </p:cNvSpPr>
          <p:nvPr/>
        </p:nvSpPr>
        <p:spPr bwMode="auto">
          <a:xfrm>
            <a:off x="577850" y="1066800"/>
            <a:ext cx="7573963" cy="4832350"/>
          </a:xfrm>
          <a:prstGeom prst="rect">
            <a:avLst/>
          </a:prstGeom>
          <a:noFill/>
          <a:ln w="9525">
            <a:noFill/>
            <a:miter lim="800000"/>
            <a:headEnd/>
            <a:tailEnd/>
          </a:ln>
        </p:spPr>
        <p:txBody>
          <a:bodyPr>
            <a:spAutoFit/>
          </a:bodyPr>
          <a:lstStyle/>
          <a:p>
            <a:pPr>
              <a:buFont typeface="Arial" charset="0"/>
              <a:buChar char="•"/>
            </a:pPr>
            <a:r>
              <a:rPr lang="pt-BR" sz="2800"/>
              <a:t> Prototipação</a:t>
            </a:r>
          </a:p>
          <a:p>
            <a:pPr>
              <a:buFont typeface="Arial" charset="0"/>
              <a:buChar char="•"/>
            </a:pPr>
            <a:r>
              <a:rPr lang="pt-BR" sz="2800"/>
              <a:t> Robótica </a:t>
            </a:r>
          </a:p>
          <a:p>
            <a:pPr>
              <a:buFont typeface="Arial" charset="0"/>
              <a:buChar char="•"/>
            </a:pPr>
            <a:r>
              <a:rPr lang="pt-BR" sz="2800"/>
              <a:t>Aplicações de Automação Industriais: </a:t>
            </a:r>
          </a:p>
          <a:p>
            <a:pPr lvl="1">
              <a:buFont typeface="Arial" charset="0"/>
              <a:buChar char="•"/>
            </a:pPr>
            <a:r>
              <a:rPr lang="pt-BR" sz="2800"/>
              <a:t> controlar elevadores de carga; </a:t>
            </a:r>
          </a:p>
          <a:p>
            <a:pPr lvl="1">
              <a:buFont typeface="Arial" charset="0"/>
              <a:buChar char="•"/>
            </a:pPr>
            <a:r>
              <a:rPr lang="pt-BR" sz="2800"/>
              <a:t> esteiras rolantes; </a:t>
            </a:r>
          </a:p>
          <a:p>
            <a:pPr lvl="1">
              <a:buFont typeface="Arial" charset="0"/>
              <a:buChar char="•"/>
            </a:pPr>
            <a:r>
              <a:rPr lang="pt-BR" sz="2800"/>
              <a:t> guinchos. </a:t>
            </a:r>
          </a:p>
          <a:p>
            <a:pPr>
              <a:buFont typeface="Arial" charset="0"/>
              <a:buChar char="•"/>
            </a:pPr>
            <a:r>
              <a:rPr lang="pt-BR" sz="2800"/>
              <a:t> Domésticas: </a:t>
            </a:r>
          </a:p>
          <a:p>
            <a:pPr lvl="1">
              <a:buFont typeface="Arial" charset="0"/>
              <a:buChar char="•"/>
            </a:pPr>
            <a:r>
              <a:rPr lang="pt-BR" sz="2800"/>
              <a:t> controle de iluminação; </a:t>
            </a:r>
          </a:p>
          <a:p>
            <a:pPr lvl="1">
              <a:buFont typeface="Arial" charset="0"/>
              <a:buChar char="•"/>
            </a:pPr>
            <a:r>
              <a:rPr lang="pt-BR" sz="2800"/>
              <a:t> portões; </a:t>
            </a:r>
          </a:p>
          <a:p>
            <a:pPr lvl="1">
              <a:buFont typeface="Arial" charset="0"/>
              <a:buChar char="•"/>
            </a:pPr>
            <a:r>
              <a:rPr lang="pt-BR" sz="2800"/>
              <a:t> cortinas.</a:t>
            </a:r>
          </a:p>
          <a:p>
            <a:pPr>
              <a:buFont typeface="Arial" charset="0"/>
              <a:buChar char="•"/>
            </a:pPr>
            <a:r>
              <a:rPr lang="pt-BR" sz="2800"/>
              <a:t> Pesquisas Cientificas</a:t>
            </a:r>
          </a:p>
        </p:txBody>
      </p:sp>
      <p:pic>
        <p:nvPicPr>
          <p:cNvPr id="9220" name="Picture 2" descr="http://hackedgadgets.com/wp-content/uploads/2011/12/Pulse-Sensor-monitors-Heart-Beats-and-easily-interfaces-to-an-Arduino_4-500x378.png"/>
          <p:cNvPicPr>
            <a:picLocks noChangeAspect="1" noChangeArrowheads="1"/>
          </p:cNvPicPr>
          <p:nvPr/>
        </p:nvPicPr>
        <p:blipFill>
          <a:blip r:embed="rId2" cstate="print"/>
          <a:srcRect/>
          <a:stretch>
            <a:fillRect/>
          </a:stretch>
        </p:blipFill>
        <p:spPr bwMode="auto">
          <a:xfrm>
            <a:off x="7866328" y="5062539"/>
            <a:ext cx="1704314" cy="1189037"/>
          </a:xfrm>
          <a:prstGeom prst="rect">
            <a:avLst/>
          </a:prstGeom>
          <a:noFill/>
          <a:ln w="9525">
            <a:noFill/>
            <a:miter lim="800000"/>
            <a:headEnd/>
            <a:tailEnd/>
          </a:ln>
        </p:spPr>
      </p:pic>
      <p:pic>
        <p:nvPicPr>
          <p:cNvPr id="6" name="Picture 3" descr="F:\Disco Principal\Arduino\Barretuino\Barretuino.JPG"/>
          <p:cNvPicPr>
            <a:picLocks noChangeAspect="1" noChangeArrowheads="1"/>
          </p:cNvPicPr>
          <p:nvPr/>
        </p:nvPicPr>
        <p:blipFill>
          <a:blip r:embed="rId3" cstate="print"/>
          <a:srcRect/>
          <a:stretch>
            <a:fillRect/>
          </a:stretch>
        </p:blipFill>
        <p:spPr bwMode="auto">
          <a:xfrm>
            <a:off x="8596338" y="0"/>
            <a:ext cx="1309662" cy="958707"/>
          </a:xfrm>
          <a:prstGeom prst="rect">
            <a:avLst/>
          </a:prstGeom>
          <a:noFill/>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ChangeArrowheads="1"/>
          </p:cNvSpPr>
          <p:nvPr/>
        </p:nvSpPr>
        <p:spPr bwMode="auto">
          <a:xfrm>
            <a:off x="405871" y="260350"/>
            <a:ext cx="9071902" cy="776288"/>
          </a:xfrm>
          <a:prstGeom prst="rect">
            <a:avLst/>
          </a:prstGeom>
          <a:noFill/>
          <a:ln w="9525">
            <a:noFill/>
            <a:miter lim="800000"/>
            <a:headEnd/>
            <a:tailEnd/>
          </a:ln>
        </p:spPr>
        <p:txBody>
          <a:bodyPr anchor="ctr"/>
          <a:lstStyle/>
          <a:p>
            <a:pPr algn="ctr" eaLnBrk="0" hangingPunct="0"/>
            <a:r>
              <a:rPr lang="pt-BR" sz="4000" dirty="0">
                <a:solidFill>
                  <a:srgbClr val="000099"/>
                </a:solidFill>
                <a:latin typeface="Calibri" pitchFamily="34" charset="0"/>
              </a:rPr>
              <a:t>  </a:t>
            </a:r>
            <a:r>
              <a:rPr lang="pt-BR" sz="4000" b="1" dirty="0">
                <a:solidFill>
                  <a:schemeClr val="accent1"/>
                </a:solidFill>
                <a:latin typeface="Calibri" pitchFamily="34" charset="0"/>
              </a:rPr>
              <a:t>Estruturas de Controle</a:t>
            </a:r>
          </a:p>
        </p:txBody>
      </p:sp>
      <p:sp>
        <p:nvSpPr>
          <p:cNvPr id="28676" name="Text Box 3"/>
          <p:cNvSpPr txBox="1">
            <a:spLocks noChangeArrowheads="1"/>
          </p:cNvSpPr>
          <p:nvPr/>
        </p:nvSpPr>
        <p:spPr bwMode="auto">
          <a:xfrm>
            <a:off x="662120" y="1038225"/>
            <a:ext cx="8191367" cy="457200"/>
          </a:xfrm>
          <a:prstGeom prst="rect">
            <a:avLst/>
          </a:prstGeom>
          <a:noFill/>
          <a:ln w="9525">
            <a:noFill/>
            <a:miter lim="800000"/>
            <a:headEnd/>
            <a:tailEnd/>
          </a:ln>
        </p:spPr>
        <p:txBody>
          <a:bodyPr>
            <a:spAutoFit/>
          </a:bodyPr>
          <a:lstStyle/>
          <a:p>
            <a:pPr>
              <a:spcBef>
                <a:spcPct val="50000"/>
              </a:spcBef>
            </a:pPr>
            <a:r>
              <a:rPr lang="pt-BR" sz="2400"/>
              <a:t>Exemplo de utilização da diretiva for</a:t>
            </a:r>
          </a:p>
        </p:txBody>
      </p:sp>
      <p:pic>
        <p:nvPicPr>
          <p:cNvPr id="28677" name="Picture 4"/>
          <p:cNvPicPr>
            <a:picLocks noChangeAspect="1" noChangeArrowheads="1"/>
          </p:cNvPicPr>
          <p:nvPr/>
        </p:nvPicPr>
        <p:blipFill>
          <a:blip r:embed="rId3" cstate="print"/>
          <a:srcRect l="25098" t="9164" r="35970" b="66376"/>
          <a:stretch>
            <a:fillRect/>
          </a:stretch>
        </p:blipFill>
        <p:spPr bwMode="auto">
          <a:xfrm>
            <a:off x="1716352" y="1844676"/>
            <a:ext cx="6473296" cy="2720975"/>
          </a:xfrm>
          <a:prstGeom prst="rect">
            <a:avLst/>
          </a:prstGeom>
          <a:noFill/>
          <a:ln w="9525" algn="ctr">
            <a:noFill/>
            <a:miter lim="800000"/>
            <a:headEnd/>
            <a:tailEnd/>
          </a:ln>
        </p:spPr>
      </p:pic>
      <p:sp>
        <p:nvSpPr>
          <p:cNvPr id="28678" name="Text Box 5"/>
          <p:cNvSpPr txBox="1">
            <a:spLocks noChangeArrowheads="1"/>
          </p:cNvSpPr>
          <p:nvPr/>
        </p:nvSpPr>
        <p:spPr bwMode="auto">
          <a:xfrm>
            <a:off x="856457" y="5032376"/>
            <a:ext cx="8191368" cy="701675"/>
          </a:xfrm>
          <a:prstGeom prst="rect">
            <a:avLst/>
          </a:prstGeom>
          <a:noFill/>
          <a:ln w="9525" algn="ctr">
            <a:noFill/>
            <a:miter lim="800000"/>
            <a:headEnd/>
            <a:tailEnd/>
          </a:ln>
        </p:spPr>
        <p:txBody>
          <a:bodyPr>
            <a:spAutoFit/>
          </a:bodyPr>
          <a:lstStyle/>
          <a:p>
            <a:pPr algn="just">
              <a:spcBef>
                <a:spcPct val="50000"/>
              </a:spcBef>
            </a:pPr>
            <a:r>
              <a:rPr lang="pt-BR" sz="2000"/>
              <a:t>Executando o exemplo acima deveremos ter como resultado uma contagem de 0 a 9, onde cada valor é exibido em uma linha.</a:t>
            </a:r>
            <a:endParaRPr lang="pt-BR" sz="2000" i="1"/>
          </a:p>
        </p:txBody>
      </p:sp>
      <p:pic>
        <p:nvPicPr>
          <p:cNvPr id="7" name="Picture 3" descr="F:\Disco Principal\Arduino\Barretuino\Barretuino.JPG"/>
          <p:cNvPicPr>
            <a:picLocks noChangeAspect="1" noChangeArrowheads="1"/>
          </p:cNvPicPr>
          <p:nvPr/>
        </p:nvPicPr>
        <p:blipFill>
          <a:blip r:embed="rId4" cstate="print"/>
          <a:srcRect/>
          <a:stretch>
            <a:fillRect/>
          </a:stretch>
        </p:blipFill>
        <p:spPr bwMode="auto">
          <a:xfrm>
            <a:off x="8596338" y="0"/>
            <a:ext cx="1309662" cy="958707"/>
          </a:xfrm>
          <a:prstGeom prst="rect">
            <a:avLst/>
          </a:prstGeom>
          <a:noFill/>
        </p:spPr>
      </p:pic>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ChangeArrowheads="1"/>
          </p:cNvSpPr>
          <p:nvPr/>
        </p:nvSpPr>
        <p:spPr bwMode="auto">
          <a:xfrm>
            <a:off x="405871" y="260350"/>
            <a:ext cx="9071902" cy="776288"/>
          </a:xfrm>
          <a:prstGeom prst="rect">
            <a:avLst/>
          </a:prstGeom>
          <a:noFill/>
          <a:ln w="9525">
            <a:noFill/>
            <a:miter lim="800000"/>
            <a:headEnd/>
            <a:tailEnd/>
          </a:ln>
        </p:spPr>
        <p:txBody>
          <a:bodyPr anchor="ctr"/>
          <a:lstStyle/>
          <a:p>
            <a:pPr algn="ctr" eaLnBrk="0" hangingPunct="0"/>
            <a:r>
              <a:rPr lang="pt-BR" sz="4000" dirty="0">
                <a:solidFill>
                  <a:srgbClr val="000099"/>
                </a:solidFill>
                <a:latin typeface="Calibri" pitchFamily="34" charset="0"/>
              </a:rPr>
              <a:t>  </a:t>
            </a:r>
            <a:r>
              <a:rPr lang="pt-BR" sz="4000" b="1" dirty="0">
                <a:solidFill>
                  <a:schemeClr val="accent1"/>
                </a:solidFill>
                <a:latin typeface="Calibri" pitchFamily="34" charset="0"/>
              </a:rPr>
              <a:t>Estruturas de Controle</a:t>
            </a:r>
          </a:p>
        </p:txBody>
      </p:sp>
      <p:sp>
        <p:nvSpPr>
          <p:cNvPr id="29700" name="Text Box 3"/>
          <p:cNvSpPr txBox="1">
            <a:spLocks noChangeArrowheads="1"/>
          </p:cNvSpPr>
          <p:nvPr/>
        </p:nvSpPr>
        <p:spPr bwMode="auto">
          <a:xfrm>
            <a:off x="662120" y="1038225"/>
            <a:ext cx="8191367" cy="457200"/>
          </a:xfrm>
          <a:prstGeom prst="rect">
            <a:avLst/>
          </a:prstGeom>
          <a:noFill/>
          <a:ln w="9525">
            <a:noFill/>
            <a:miter lim="800000"/>
            <a:headEnd/>
            <a:tailEnd/>
          </a:ln>
        </p:spPr>
        <p:txBody>
          <a:bodyPr>
            <a:spAutoFit/>
          </a:bodyPr>
          <a:lstStyle/>
          <a:p>
            <a:pPr>
              <a:spcBef>
                <a:spcPct val="50000"/>
              </a:spcBef>
            </a:pPr>
            <a:r>
              <a:rPr lang="pt-BR" sz="2400"/>
              <a:t>Estruturas de desvio de fluxo</a:t>
            </a:r>
          </a:p>
        </p:txBody>
      </p:sp>
      <p:sp>
        <p:nvSpPr>
          <p:cNvPr id="29701" name="Text Box 4"/>
          <p:cNvSpPr txBox="1">
            <a:spLocks noChangeArrowheads="1"/>
          </p:cNvSpPr>
          <p:nvPr/>
        </p:nvSpPr>
        <p:spPr bwMode="auto">
          <a:xfrm>
            <a:off x="856457" y="1628776"/>
            <a:ext cx="8191368" cy="1463675"/>
          </a:xfrm>
          <a:prstGeom prst="rect">
            <a:avLst/>
          </a:prstGeom>
          <a:noFill/>
          <a:ln w="9525" algn="ctr">
            <a:noFill/>
            <a:miter lim="800000"/>
            <a:headEnd/>
            <a:tailEnd/>
          </a:ln>
        </p:spPr>
        <p:txBody>
          <a:bodyPr>
            <a:spAutoFit/>
          </a:bodyPr>
          <a:lstStyle/>
          <a:p>
            <a:pPr algn="just">
              <a:spcBef>
                <a:spcPct val="50000"/>
              </a:spcBef>
            </a:pPr>
            <a:r>
              <a:rPr lang="pt-BR" sz="2000" dirty="0"/>
              <a:t>Existem várias estruturas de desvio de fluxo que podem provocar a modificação da maneira com que as diretivas de um programa são executadas conforme a avaliação de uma condição.</a:t>
            </a:r>
          </a:p>
          <a:p>
            <a:pPr algn="just">
              <a:spcBef>
                <a:spcPct val="50000"/>
              </a:spcBef>
            </a:pPr>
            <a:r>
              <a:rPr lang="pt-BR" sz="2000" dirty="0"/>
              <a:t>O C dispõe de duas destas estruturas </a:t>
            </a:r>
            <a:r>
              <a:rPr lang="pt-BR" sz="2000" i="1" dirty="0" err="1"/>
              <a:t>if</a:t>
            </a:r>
            <a:r>
              <a:rPr lang="pt-BR" sz="2000" dirty="0"/>
              <a:t> e </a:t>
            </a:r>
            <a:r>
              <a:rPr lang="pt-BR" sz="2000" i="1" dirty="0"/>
              <a:t>switch</a:t>
            </a:r>
            <a:r>
              <a:rPr lang="pt-BR" sz="2000" dirty="0"/>
              <a:t>.</a:t>
            </a:r>
          </a:p>
        </p:txBody>
      </p:sp>
      <p:sp>
        <p:nvSpPr>
          <p:cNvPr id="29702" name="Text Box 5"/>
          <p:cNvSpPr txBox="1">
            <a:spLocks noChangeArrowheads="1"/>
          </p:cNvSpPr>
          <p:nvPr/>
        </p:nvSpPr>
        <p:spPr bwMode="auto">
          <a:xfrm>
            <a:off x="3470540" y="3741739"/>
            <a:ext cx="2651919" cy="1271587"/>
          </a:xfrm>
          <a:prstGeom prst="rect">
            <a:avLst/>
          </a:prstGeom>
          <a:noFill/>
          <a:ln w="9525" algn="ctr">
            <a:solidFill>
              <a:schemeClr val="accent1"/>
            </a:solidFill>
            <a:miter lim="800000"/>
            <a:headEnd/>
            <a:tailEnd/>
          </a:ln>
        </p:spPr>
        <p:txBody>
          <a:bodyPr>
            <a:spAutoFit/>
          </a:bodyPr>
          <a:lstStyle/>
          <a:p>
            <a:pPr>
              <a:spcBef>
                <a:spcPct val="50000"/>
              </a:spcBef>
            </a:pPr>
            <a:r>
              <a:rPr lang="pt-BR" sz="1400">
                <a:latin typeface="Courier New" pitchFamily="49" charset="0"/>
              </a:rPr>
              <a:t>if (expresão_lógica)</a:t>
            </a:r>
          </a:p>
          <a:p>
            <a:pPr>
              <a:spcBef>
                <a:spcPct val="50000"/>
              </a:spcBef>
            </a:pPr>
            <a:r>
              <a:rPr lang="pt-BR" sz="1400">
                <a:latin typeface="Courier New" pitchFamily="49" charset="0"/>
              </a:rPr>
              <a:t>    diretiva1;</a:t>
            </a:r>
          </a:p>
          <a:p>
            <a:pPr>
              <a:spcBef>
                <a:spcPct val="50000"/>
              </a:spcBef>
            </a:pPr>
            <a:r>
              <a:rPr lang="pt-BR" sz="1400">
                <a:latin typeface="Courier New" pitchFamily="49" charset="0"/>
              </a:rPr>
              <a:t>else</a:t>
            </a:r>
          </a:p>
          <a:p>
            <a:pPr>
              <a:spcBef>
                <a:spcPct val="50000"/>
              </a:spcBef>
            </a:pPr>
            <a:r>
              <a:rPr lang="pt-BR" sz="1400">
                <a:latin typeface="Courier New" pitchFamily="49" charset="0"/>
              </a:rPr>
              <a:t>    diretiva2;</a:t>
            </a:r>
          </a:p>
        </p:txBody>
      </p:sp>
      <p:sp>
        <p:nvSpPr>
          <p:cNvPr id="29703" name="AutoShape 6"/>
          <p:cNvSpPr>
            <a:spLocks noChangeArrowheads="1"/>
          </p:cNvSpPr>
          <p:nvPr/>
        </p:nvSpPr>
        <p:spPr bwMode="auto">
          <a:xfrm>
            <a:off x="741231" y="3694114"/>
            <a:ext cx="1368954" cy="827087"/>
          </a:xfrm>
          <a:prstGeom prst="flowChartDecision">
            <a:avLst/>
          </a:prstGeom>
          <a:solidFill>
            <a:schemeClr val="accent1"/>
          </a:solidFill>
          <a:ln w="9525" algn="ctr">
            <a:solidFill>
              <a:schemeClr val="tx1"/>
            </a:solidFill>
            <a:miter lim="800000"/>
            <a:headEnd/>
            <a:tailEnd/>
          </a:ln>
        </p:spPr>
        <p:txBody>
          <a:bodyPr wrap="none" anchor="ctr"/>
          <a:lstStyle/>
          <a:p>
            <a:pPr algn="ctr"/>
            <a:r>
              <a:rPr lang="pt-BR" sz="1200"/>
              <a:t>Expressão </a:t>
            </a:r>
          </a:p>
          <a:p>
            <a:pPr algn="ctr"/>
            <a:r>
              <a:rPr lang="pt-BR" sz="1200"/>
              <a:t>Lógica</a:t>
            </a:r>
          </a:p>
        </p:txBody>
      </p:sp>
      <p:cxnSp>
        <p:nvCxnSpPr>
          <p:cNvPr id="29704" name="AutoShape 7"/>
          <p:cNvCxnSpPr>
            <a:cxnSpLocks noChangeShapeType="1"/>
            <a:endCxn id="29703" idx="0"/>
          </p:cNvCxnSpPr>
          <p:nvPr/>
        </p:nvCxnSpPr>
        <p:spPr bwMode="auto">
          <a:xfrm flipH="1">
            <a:off x="1425709" y="3440113"/>
            <a:ext cx="1719" cy="254000"/>
          </a:xfrm>
          <a:prstGeom prst="straightConnector1">
            <a:avLst/>
          </a:prstGeom>
          <a:noFill/>
          <a:ln w="9525">
            <a:solidFill>
              <a:schemeClr val="tx1"/>
            </a:solidFill>
            <a:round/>
            <a:headEnd/>
            <a:tailEnd type="triangle" w="med" len="med"/>
          </a:ln>
        </p:spPr>
      </p:cxnSp>
      <p:sp>
        <p:nvSpPr>
          <p:cNvPr id="29705" name="AutoShape 8"/>
          <p:cNvSpPr>
            <a:spLocks noChangeArrowheads="1"/>
          </p:cNvSpPr>
          <p:nvPr/>
        </p:nvSpPr>
        <p:spPr bwMode="auto">
          <a:xfrm>
            <a:off x="851298" y="4978401"/>
            <a:ext cx="1169458" cy="322263"/>
          </a:xfrm>
          <a:prstGeom prst="flowChartProcess">
            <a:avLst/>
          </a:prstGeom>
          <a:solidFill>
            <a:schemeClr val="accent1"/>
          </a:solidFill>
          <a:ln w="9525" algn="ctr">
            <a:solidFill>
              <a:schemeClr val="tx1"/>
            </a:solidFill>
            <a:miter lim="800000"/>
            <a:headEnd/>
            <a:tailEnd/>
          </a:ln>
        </p:spPr>
        <p:txBody>
          <a:bodyPr wrap="none" anchor="ctr"/>
          <a:lstStyle/>
          <a:p>
            <a:pPr algn="ctr"/>
            <a:r>
              <a:rPr lang="pt-BR" sz="1200"/>
              <a:t>Diretiva 1</a:t>
            </a:r>
          </a:p>
        </p:txBody>
      </p:sp>
      <p:cxnSp>
        <p:nvCxnSpPr>
          <p:cNvPr id="29706" name="AutoShape 9"/>
          <p:cNvCxnSpPr>
            <a:cxnSpLocks noChangeShapeType="1"/>
            <a:stCxn id="29710" idx="6"/>
            <a:endCxn id="29703" idx="3"/>
          </p:cNvCxnSpPr>
          <p:nvPr/>
        </p:nvCxnSpPr>
        <p:spPr bwMode="auto">
          <a:xfrm flipV="1">
            <a:off x="1552972" y="4108450"/>
            <a:ext cx="557213" cy="1589088"/>
          </a:xfrm>
          <a:prstGeom prst="bentConnector3">
            <a:avLst>
              <a:gd name="adj1" fmla="val 144444"/>
            </a:avLst>
          </a:prstGeom>
          <a:noFill/>
          <a:ln w="9525">
            <a:solidFill>
              <a:schemeClr val="tx1"/>
            </a:solidFill>
            <a:miter lim="800000"/>
            <a:headEnd type="triangle" w="med" len="med"/>
            <a:tailEnd/>
          </a:ln>
        </p:spPr>
      </p:cxnSp>
      <p:cxnSp>
        <p:nvCxnSpPr>
          <p:cNvPr id="29707" name="AutoShape 10"/>
          <p:cNvCxnSpPr>
            <a:cxnSpLocks noChangeShapeType="1"/>
            <a:stCxn id="29703" idx="2"/>
          </p:cNvCxnSpPr>
          <p:nvPr/>
        </p:nvCxnSpPr>
        <p:spPr bwMode="auto">
          <a:xfrm>
            <a:off x="1425708" y="4521200"/>
            <a:ext cx="10319" cy="457200"/>
          </a:xfrm>
          <a:prstGeom prst="straightConnector1">
            <a:avLst/>
          </a:prstGeom>
          <a:noFill/>
          <a:ln w="9525">
            <a:solidFill>
              <a:schemeClr val="tx1"/>
            </a:solidFill>
            <a:round/>
            <a:headEnd/>
            <a:tailEnd type="triangle" w="med" len="med"/>
          </a:ln>
        </p:spPr>
      </p:cxnSp>
      <p:sp>
        <p:nvSpPr>
          <p:cNvPr id="29708" name="Text Box 11"/>
          <p:cNvSpPr txBox="1">
            <a:spLocks noChangeArrowheads="1"/>
          </p:cNvSpPr>
          <p:nvPr/>
        </p:nvSpPr>
        <p:spPr bwMode="auto">
          <a:xfrm>
            <a:off x="474322" y="4508500"/>
            <a:ext cx="882934" cy="276999"/>
          </a:xfrm>
          <a:prstGeom prst="rect">
            <a:avLst/>
          </a:prstGeom>
          <a:noFill/>
          <a:ln w="9525" algn="ctr">
            <a:noFill/>
            <a:miter lim="800000"/>
            <a:headEnd/>
            <a:tailEnd/>
          </a:ln>
        </p:spPr>
        <p:txBody>
          <a:bodyPr wrap="none">
            <a:spAutoFit/>
          </a:bodyPr>
          <a:lstStyle/>
          <a:p>
            <a:pPr algn="ctr"/>
            <a:r>
              <a:rPr lang="pt-BR" sz="1200"/>
              <a:t>verdadeiro</a:t>
            </a:r>
          </a:p>
        </p:txBody>
      </p:sp>
      <p:sp>
        <p:nvSpPr>
          <p:cNvPr id="29709" name="Text Box 12"/>
          <p:cNvSpPr txBox="1">
            <a:spLocks noChangeArrowheads="1"/>
          </p:cNvSpPr>
          <p:nvPr/>
        </p:nvSpPr>
        <p:spPr bwMode="auto">
          <a:xfrm>
            <a:off x="2081124" y="3789363"/>
            <a:ext cx="505267" cy="276999"/>
          </a:xfrm>
          <a:prstGeom prst="rect">
            <a:avLst/>
          </a:prstGeom>
          <a:noFill/>
          <a:ln w="9525" algn="ctr">
            <a:noFill/>
            <a:miter lim="800000"/>
            <a:headEnd/>
            <a:tailEnd/>
          </a:ln>
        </p:spPr>
        <p:txBody>
          <a:bodyPr wrap="none">
            <a:spAutoFit/>
          </a:bodyPr>
          <a:lstStyle/>
          <a:p>
            <a:pPr algn="ctr"/>
            <a:r>
              <a:rPr lang="pt-BR" sz="1200"/>
              <a:t>falso</a:t>
            </a:r>
          </a:p>
        </p:txBody>
      </p:sp>
      <p:sp>
        <p:nvSpPr>
          <p:cNvPr id="29710" name="AutoShape 13"/>
          <p:cNvSpPr>
            <a:spLocks noChangeArrowheads="1"/>
          </p:cNvSpPr>
          <p:nvPr/>
        </p:nvSpPr>
        <p:spPr bwMode="auto">
          <a:xfrm>
            <a:off x="1319081" y="5589588"/>
            <a:ext cx="233892" cy="215900"/>
          </a:xfrm>
          <a:prstGeom prst="flowChartConnector">
            <a:avLst/>
          </a:prstGeom>
          <a:solidFill>
            <a:schemeClr val="accent1"/>
          </a:solidFill>
          <a:ln w="9525" algn="ctr">
            <a:solidFill>
              <a:schemeClr val="tx1"/>
            </a:solidFill>
            <a:round/>
            <a:headEnd/>
            <a:tailEnd/>
          </a:ln>
        </p:spPr>
        <p:txBody>
          <a:bodyPr wrap="none" anchor="ctr"/>
          <a:lstStyle/>
          <a:p>
            <a:endParaRPr lang="pt-BR"/>
          </a:p>
        </p:txBody>
      </p:sp>
      <p:cxnSp>
        <p:nvCxnSpPr>
          <p:cNvPr id="29711" name="AutoShape 14"/>
          <p:cNvCxnSpPr>
            <a:cxnSpLocks noChangeShapeType="1"/>
            <a:stCxn id="29705" idx="2"/>
            <a:endCxn id="29710" idx="0"/>
          </p:cNvCxnSpPr>
          <p:nvPr/>
        </p:nvCxnSpPr>
        <p:spPr bwMode="auto">
          <a:xfrm>
            <a:off x="1436027" y="5300664"/>
            <a:ext cx="0" cy="288925"/>
          </a:xfrm>
          <a:prstGeom prst="straightConnector1">
            <a:avLst/>
          </a:prstGeom>
          <a:noFill/>
          <a:ln w="9525">
            <a:solidFill>
              <a:schemeClr val="tx1"/>
            </a:solidFill>
            <a:round/>
            <a:headEnd/>
            <a:tailEnd type="triangle" w="med" len="med"/>
          </a:ln>
        </p:spPr>
      </p:cxnSp>
      <p:cxnSp>
        <p:nvCxnSpPr>
          <p:cNvPr id="29712" name="AutoShape 15"/>
          <p:cNvCxnSpPr>
            <a:cxnSpLocks noChangeShapeType="1"/>
            <a:stCxn id="29710" idx="4"/>
          </p:cNvCxnSpPr>
          <p:nvPr/>
        </p:nvCxnSpPr>
        <p:spPr bwMode="auto">
          <a:xfrm>
            <a:off x="1436027" y="5805489"/>
            <a:ext cx="1719" cy="288925"/>
          </a:xfrm>
          <a:prstGeom prst="straightConnector1">
            <a:avLst/>
          </a:prstGeom>
          <a:noFill/>
          <a:ln w="9525">
            <a:solidFill>
              <a:schemeClr val="tx1"/>
            </a:solidFill>
            <a:round/>
            <a:headEnd/>
            <a:tailEnd type="triangle" w="med" len="med"/>
          </a:ln>
        </p:spPr>
      </p:cxnSp>
      <p:sp>
        <p:nvSpPr>
          <p:cNvPr id="29713" name="AutoShape 16"/>
          <p:cNvSpPr>
            <a:spLocks noChangeArrowheads="1"/>
          </p:cNvSpPr>
          <p:nvPr/>
        </p:nvSpPr>
        <p:spPr bwMode="auto">
          <a:xfrm>
            <a:off x="7457017" y="3683000"/>
            <a:ext cx="1368954" cy="827088"/>
          </a:xfrm>
          <a:prstGeom prst="flowChartDecision">
            <a:avLst/>
          </a:prstGeom>
          <a:solidFill>
            <a:schemeClr val="accent1"/>
          </a:solidFill>
          <a:ln w="9525" algn="ctr">
            <a:solidFill>
              <a:schemeClr val="tx1"/>
            </a:solidFill>
            <a:miter lim="800000"/>
            <a:headEnd/>
            <a:tailEnd/>
          </a:ln>
        </p:spPr>
        <p:txBody>
          <a:bodyPr wrap="none" anchor="ctr"/>
          <a:lstStyle/>
          <a:p>
            <a:pPr algn="ctr"/>
            <a:r>
              <a:rPr lang="pt-BR" sz="1200"/>
              <a:t>Expressão </a:t>
            </a:r>
          </a:p>
          <a:p>
            <a:pPr algn="ctr"/>
            <a:r>
              <a:rPr lang="pt-BR" sz="1200"/>
              <a:t>Lógica</a:t>
            </a:r>
          </a:p>
        </p:txBody>
      </p:sp>
      <p:cxnSp>
        <p:nvCxnSpPr>
          <p:cNvPr id="29714" name="AutoShape 17"/>
          <p:cNvCxnSpPr>
            <a:cxnSpLocks noChangeShapeType="1"/>
            <a:endCxn id="29713" idx="0"/>
          </p:cNvCxnSpPr>
          <p:nvPr/>
        </p:nvCxnSpPr>
        <p:spPr bwMode="auto">
          <a:xfrm flipH="1">
            <a:off x="8141494" y="3429000"/>
            <a:ext cx="1720" cy="254000"/>
          </a:xfrm>
          <a:prstGeom prst="straightConnector1">
            <a:avLst/>
          </a:prstGeom>
          <a:noFill/>
          <a:ln w="9525">
            <a:solidFill>
              <a:schemeClr val="tx1"/>
            </a:solidFill>
            <a:round/>
            <a:headEnd/>
            <a:tailEnd type="triangle" w="med" len="med"/>
          </a:ln>
        </p:spPr>
      </p:cxnSp>
      <p:sp>
        <p:nvSpPr>
          <p:cNvPr id="29715" name="AutoShape 18"/>
          <p:cNvSpPr>
            <a:spLocks noChangeArrowheads="1"/>
          </p:cNvSpPr>
          <p:nvPr/>
        </p:nvSpPr>
        <p:spPr bwMode="auto">
          <a:xfrm>
            <a:off x="6671073" y="4868863"/>
            <a:ext cx="1169458" cy="322262"/>
          </a:xfrm>
          <a:prstGeom prst="flowChartProcess">
            <a:avLst/>
          </a:prstGeom>
          <a:solidFill>
            <a:schemeClr val="accent1"/>
          </a:solidFill>
          <a:ln w="9525" algn="ctr">
            <a:solidFill>
              <a:schemeClr val="tx1"/>
            </a:solidFill>
            <a:miter lim="800000"/>
            <a:headEnd/>
            <a:tailEnd/>
          </a:ln>
        </p:spPr>
        <p:txBody>
          <a:bodyPr wrap="none" anchor="ctr"/>
          <a:lstStyle/>
          <a:p>
            <a:pPr algn="ctr"/>
            <a:r>
              <a:rPr lang="pt-BR" sz="1200"/>
              <a:t>Diretiva 1</a:t>
            </a:r>
          </a:p>
        </p:txBody>
      </p:sp>
      <p:cxnSp>
        <p:nvCxnSpPr>
          <p:cNvPr id="29716" name="AutoShape 19"/>
          <p:cNvCxnSpPr>
            <a:cxnSpLocks noChangeShapeType="1"/>
            <a:stCxn id="29720" idx="0"/>
            <a:endCxn id="29713" idx="3"/>
          </p:cNvCxnSpPr>
          <p:nvPr/>
        </p:nvCxnSpPr>
        <p:spPr bwMode="auto">
          <a:xfrm rot="5400000" flipH="1">
            <a:off x="8551995" y="4371315"/>
            <a:ext cx="771525" cy="223573"/>
          </a:xfrm>
          <a:prstGeom prst="bentConnector2">
            <a:avLst/>
          </a:prstGeom>
          <a:noFill/>
          <a:ln w="9525">
            <a:solidFill>
              <a:schemeClr val="tx1"/>
            </a:solidFill>
            <a:miter lim="800000"/>
            <a:headEnd type="triangle" w="med" len="med"/>
            <a:tailEnd/>
          </a:ln>
        </p:spPr>
      </p:cxnSp>
      <p:sp>
        <p:nvSpPr>
          <p:cNvPr id="29717" name="Text Box 20"/>
          <p:cNvSpPr txBox="1">
            <a:spLocks noChangeArrowheads="1"/>
          </p:cNvSpPr>
          <p:nvPr/>
        </p:nvSpPr>
        <p:spPr bwMode="auto">
          <a:xfrm>
            <a:off x="8796911" y="3778250"/>
            <a:ext cx="505267" cy="276999"/>
          </a:xfrm>
          <a:prstGeom prst="rect">
            <a:avLst/>
          </a:prstGeom>
          <a:noFill/>
          <a:ln w="9525" algn="ctr">
            <a:noFill/>
            <a:miter lim="800000"/>
            <a:headEnd/>
            <a:tailEnd/>
          </a:ln>
        </p:spPr>
        <p:txBody>
          <a:bodyPr wrap="none">
            <a:spAutoFit/>
          </a:bodyPr>
          <a:lstStyle/>
          <a:p>
            <a:pPr algn="ctr"/>
            <a:r>
              <a:rPr lang="pt-BR" sz="1200"/>
              <a:t>falso</a:t>
            </a:r>
          </a:p>
        </p:txBody>
      </p:sp>
      <p:sp>
        <p:nvSpPr>
          <p:cNvPr id="29718" name="AutoShape 21"/>
          <p:cNvSpPr>
            <a:spLocks noChangeArrowheads="1"/>
          </p:cNvSpPr>
          <p:nvPr/>
        </p:nvSpPr>
        <p:spPr bwMode="auto">
          <a:xfrm>
            <a:off x="8034867" y="5578475"/>
            <a:ext cx="233892" cy="215900"/>
          </a:xfrm>
          <a:prstGeom prst="flowChartConnector">
            <a:avLst/>
          </a:prstGeom>
          <a:solidFill>
            <a:schemeClr val="accent1"/>
          </a:solidFill>
          <a:ln w="9525" algn="ctr">
            <a:solidFill>
              <a:schemeClr val="tx1"/>
            </a:solidFill>
            <a:round/>
            <a:headEnd/>
            <a:tailEnd/>
          </a:ln>
        </p:spPr>
        <p:txBody>
          <a:bodyPr wrap="none" anchor="ctr"/>
          <a:lstStyle/>
          <a:p>
            <a:endParaRPr lang="pt-BR"/>
          </a:p>
        </p:txBody>
      </p:sp>
      <p:cxnSp>
        <p:nvCxnSpPr>
          <p:cNvPr id="29719" name="AutoShape 22"/>
          <p:cNvCxnSpPr>
            <a:cxnSpLocks noChangeShapeType="1"/>
            <a:stCxn id="29718" idx="4"/>
          </p:cNvCxnSpPr>
          <p:nvPr/>
        </p:nvCxnSpPr>
        <p:spPr bwMode="auto">
          <a:xfrm>
            <a:off x="8151813" y="5794376"/>
            <a:ext cx="1720" cy="288925"/>
          </a:xfrm>
          <a:prstGeom prst="straightConnector1">
            <a:avLst/>
          </a:prstGeom>
          <a:noFill/>
          <a:ln w="9525">
            <a:solidFill>
              <a:schemeClr val="tx1"/>
            </a:solidFill>
            <a:round/>
            <a:headEnd/>
            <a:tailEnd type="triangle" w="med" len="med"/>
          </a:ln>
        </p:spPr>
      </p:cxnSp>
      <p:sp>
        <p:nvSpPr>
          <p:cNvPr id="29720" name="AutoShape 23"/>
          <p:cNvSpPr>
            <a:spLocks noChangeArrowheads="1"/>
          </p:cNvSpPr>
          <p:nvPr/>
        </p:nvSpPr>
        <p:spPr bwMode="auto">
          <a:xfrm>
            <a:off x="8464815" y="4868863"/>
            <a:ext cx="1169458" cy="322262"/>
          </a:xfrm>
          <a:prstGeom prst="flowChartProcess">
            <a:avLst/>
          </a:prstGeom>
          <a:solidFill>
            <a:schemeClr val="accent1"/>
          </a:solidFill>
          <a:ln w="9525" algn="ctr">
            <a:solidFill>
              <a:schemeClr val="tx1"/>
            </a:solidFill>
            <a:miter lim="800000"/>
            <a:headEnd/>
            <a:tailEnd/>
          </a:ln>
        </p:spPr>
        <p:txBody>
          <a:bodyPr wrap="none" anchor="ctr"/>
          <a:lstStyle/>
          <a:p>
            <a:pPr algn="ctr"/>
            <a:r>
              <a:rPr lang="pt-BR" sz="1200"/>
              <a:t>Diretiva 2</a:t>
            </a:r>
          </a:p>
        </p:txBody>
      </p:sp>
      <p:cxnSp>
        <p:nvCxnSpPr>
          <p:cNvPr id="29721" name="AutoShape 24"/>
          <p:cNvCxnSpPr>
            <a:cxnSpLocks noChangeShapeType="1"/>
            <a:stCxn id="29713" idx="1"/>
            <a:endCxn id="29715" idx="0"/>
          </p:cNvCxnSpPr>
          <p:nvPr/>
        </p:nvCxnSpPr>
        <p:spPr bwMode="auto">
          <a:xfrm rot="10800000" flipV="1">
            <a:off x="7255802" y="4097339"/>
            <a:ext cx="201215" cy="771525"/>
          </a:xfrm>
          <a:prstGeom prst="bentConnector2">
            <a:avLst/>
          </a:prstGeom>
          <a:noFill/>
          <a:ln w="9525">
            <a:solidFill>
              <a:schemeClr val="tx1"/>
            </a:solidFill>
            <a:miter lim="800000"/>
            <a:headEnd/>
            <a:tailEnd type="triangle" w="med" len="med"/>
          </a:ln>
        </p:spPr>
      </p:cxnSp>
      <p:cxnSp>
        <p:nvCxnSpPr>
          <p:cNvPr id="29722" name="AutoShape 25"/>
          <p:cNvCxnSpPr>
            <a:cxnSpLocks noChangeShapeType="1"/>
            <a:stCxn id="29715" idx="2"/>
            <a:endCxn id="29718" idx="2"/>
          </p:cNvCxnSpPr>
          <p:nvPr/>
        </p:nvCxnSpPr>
        <p:spPr bwMode="auto">
          <a:xfrm rot="16200000" flipH="1">
            <a:off x="7397685" y="5049243"/>
            <a:ext cx="495300" cy="779065"/>
          </a:xfrm>
          <a:prstGeom prst="bentConnector2">
            <a:avLst/>
          </a:prstGeom>
          <a:noFill/>
          <a:ln w="9525">
            <a:solidFill>
              <a:schemeClr val="tx1"/>
            </a:solidFill>
            <a:miter lim="800000"/>
            <a:headEnd/>
            <a:tailEnd type="triangle" w="med" len="med"/>
          </a:ln>
        </p:spPr>
      </p:cxnSp>
      <p:cxnSp>
        <p:nvCxnSpPr>
          <p:cNvPr id="29723" name="AutoShape 26"/>
          <p:cNvCxnSpPr>
            <a:cxnSpLocks noChangeShapeType="1"/>
            <a:stCxn id="29720" idx="2"/>
            <a:endCxn id="29718" idx="6"/>
          </p:cNvCxnSpPr>
          <p:nvPr/>
        </p:nvCxnSpPr>
        <p:spPr bwMode="auto">
          <a:xfrm rot="5400000">
            <a:off x="8411502" y="5048383"/>
            <a:ext cx="495300" cy="780785"/>
          </a:xfrm>
          <a:prstGeom prst="bentConnector2">
            <a:avLst/>
          </a:prstGeom>
          <a:noFill/>
          <a:ln w="9525">
            <a:solidFill>
              <a:schemeClr val="tx1"/>
            </a:solidFill>
            <a:miter lim="800000"/>
            <a:headEnd/>
            <a:tailEnd type="triangle" w="med" len="med"/>
          </a:ln>
        </p:spPr>
      </p:cxnSp>
      <p:sp>
        <p:nvSpPr>
          <p:cNvPr id="29724" name="Text Box 27"/>
          <p:cNvSpPr txBox="1">
            <a:spLocks noChangeArrowheads="1"/>
          </p:cNvSpPr>
          <p:nvPr/>
        </p:nvSpPr>
        <p:spPr bwMode="auto">
          <a:xfrm>
            <a:off x="6638055" y="3789363"/>
            <a:ext cx="882934" cy="276999"/>
          </a:xfrm>
          <a:prstGeom prst="rect">
            <a:avLst/>
          </a:prstGeom>
          <a:noFill/>
          <a:ln w="9525" algn="ctr">
            <a:noFill/>
            <a:miter lim="800000"/>
            <a:headEnd/>
            <a:tailEnd/>
          </a:ln>
        </p:spPr>
        <p:txBody>
          <a:bodyPr wrap="none">
            <a:spAutoFit/>
          </a:bodyPr>
          <a:lstStyle/>
          <a:p>
            <a:pPr algn="ctr"/>
            <a:r>
              <a:rPr lang="pt-BR" sz="1200"/>
              <a:t>verdadeiro</a:t>
            </a:r>
          </a:p>
        </p:txBody>
      </p:sp>
      <p:pic>
        <p:nvPicPr>
          <p:cNvPr id="29"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Tree>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ChangeArrowheads="1"/>
          </p:cNvSpPr>
          <p:nvPr/>
        </p:nvSpPr>
        <p:spPr bwMode="auto">
          <a:xfrm>
            <a:off x="405871" y="260350"/>
            <a:ext cx="9071902" cy="776288"/>
          </a:xfrm>
          <a:prstGeom prst="rect">
            <a:avLst/>
          </a:prstGeom>
          <a:noFill/>
          <a:ln w="9525">
            <a:noFill/>
            <a:miter lim="800000"/>
            <a:headEnd/>
            <a:tailEnd/>
          </a:ln>
        </p:spPr>
        <p:txBody>
          <a:bodyPr anchor="ctr"/>
          <a:lstStyle/>
          <a:p>
            <a:pPr algn="ctr" eaLnBrk="0" hangingPunct="0"/>
            <a:r>
              <a:rPr lang="pt-BR" sz="4000" dirty="0">
                <a:solidFill>
                  <a:srgbClr val="000099"/>
                </a:solidFill>
                <a:latin typeface="Calibri" pitchFamily="34" charset="0"/>
              </a:rPr>
              <a:t>  </a:t>
            </a:r>
            <a:r>
              <a:rPr lang="pt-BR" sz="4000" b="1" dirty="0">
                <a:solidFill>
                  <a:schemeClr val="accent1"/>
                </a:solidFill>
                <a:latin typeface="Calibri" pitchFamily="34" charset="0"/>
              </a:rPr>
              <a:t>Estruturas de Controle</a:t>
            </a:r>
          </a:p>
        </p:txBody>
      </p:sp>
      <p:sp>
        <p:nvSpPr>
          <p:cNvPr id="30724" name="Text Box 3"/>
          <p:cNvSpPr txBox="1">
            <a:spLocks noChangeArrowheads="1"/>
          </p:cNvSpPr>
          <p:nvPr/>
        </p:nvSpPr>
        <p:spPr bwMode="auto">
          <a:xfrm>
            <a:off x="662120" y="1038225"/>
            <a:ext cx="8191367" cy="457200"/>
          </a:xfrm>
          <a:prstGeom prst="rect">
            <a:avLst/>
          </a:prstGeom>
          <a:noFill/>
          <a:ln w="9525">
            <a:noFill/>
            <a:miter lim="800000"/>
            <a:headEnd/>
            <a:tailEnd/>
          </a:ln>
        </p:spPr>
        <p:txBody>
          <a:bodyPr>
            <a:spAutoFit/>
          </a:bodyPr>
          <a:lstStyle/>
          <a:p>
            <a:pPr>
              <a:spcBef>
                <a:spcPct val="50000"/>
              </a:spcBef>
            </a:pPr>
            <a:r>
              <a:rPr lang="pt-BR" sz="2400"/>
              <a:t>switch</a:t>
            </a:r>
          </a:p>
        </p:txBody>
      </p:sp>
      <p:sp>
        <p:nvSpPr>
          <p:cNvPr id="30725" name="Text Box 4"/>
          <p:cNvSpPr txBox="1">
            <a:spLocks noChangeArrowheads="1"/>
          </p:cNvSpPr>
          <p:nvPr/>
        </p:nvSpPr>
        <p:spPr bwMode="auto">
          <a:xfrm>
            <a:off x="3002756" y="1035051"/>
            <a:ext cx="3900488" cy="2322513"/>
          </a:xfrm>
          <a:prstGeom prst="rect">
            <a:avLst/>
          </a:prstGeom>
          <a:noFill/>
          <a:ln w="9525" algn="ctr">
            <a:solidFill>
              <a:schemeClr val="accent1"/>
            </a:solidFill>
            <a:miter lim="800000"/>
            <a:headEnd/>
            <a:tailEnd/>
          </a:ln>
        </p:spPr>
        <p:txBody>
          <a:bodyPr>
            <a:spAutoFit/>
          </a:bodyPr>
          <a:lstStyle/>
          <a:p>
            <a:pPr>
              <a:spcBef>
                <a:spcPct val="50000"/>
              </a:spcBef>
            </a:pPr>
            <a:r>
              <a:rPr lang="pt-BR" sz="1400">
                <a:latin typeface="Courier New" pitchFamily="49" charset="0"/>
              </a:rPr>
              <a:t>switch (expressão_lógica){</a:t>
            </a:r>
          </a:p>
          <a:p>
            <a:pPr>
              <a:spcBef>
                <a:spcPct val="50000"/>
              </a:spcBef>
            </a:pPr>
            <a:r>
              <a:rPr lang="pt-BR" sz="1400">
                <a:latin typeface="Courier New" pitchFamily="49" charset="0"/>
              </a:rPr>
              <a:t>    case ordinal1: diretiva3;</a:t>
            </a:r>
          </a:p>
          <a:p>
            <a:pPr>
              <a:spcBef>
                <a:spcPct val="50000"/>
              </a:spcBef>
            </a:pPr>
            <a:r>
              <a:rPr lang="pt-BR" sz="1400">
                <a:latin typeface="Courier New" pitchFamily="49" charset="0"/>
              </a:rPr>
              <a:t>		  break;</a:t>
            </a:r>
          </a:p>
          <a:p>
            <a:pPr algn="ctr">
              <a:spcBef>
                <a:spcPct val="50000"/>
              </a:spcBef>
            </a:pPr>
            <a:r>
              <a:rPr lang="pt-BR"/>
              <a:t> </a:t>
            </a:r>
            <a:r>
              <a:rPr lang="pt-BR" sz="1400">
                <a:latin typeface="Courier New" pitchFamily="49" charset="0"/>
              </a:rPr>
              <a:t>case ordinal2: diretiva2;</a:t>
            </a:r>
          </a:p>
          <a:p>
            <a:pPr algn="ctr">
              <a:spcBef>
                <a:spcPct val="50000"/>
              </a:spcBef>
            </a:pPr>
            <a:r>
              <a:rPr lang="pt-BR" sz="1400">
                <a:latin typeface="Courier New" pitchFamily="49" charset="0"/>
              </a:rPr>
              <a:t>	   break;</a:t>
            </a:r>
          </a:p>
          <a:p>
            <a:pPr algn="ctr">
              <a:spcBef>
                <a:spcPct val="50000"/>
              </a:spcBef>
            </a:pPr>
            <a:r>
              <a:rPr lang="pt-BR" sz="1400">
                <a:latin typeface="Courier New" pitchFamily="49" charset="0"/>
              </a:rPr>
              <a:t> default: diretiva_default;</a:t>
            </a:r>
          </a:p>
          <a:p>
            <a:pPr>
              <a:spcBef>
                <a:spcPct val="50000"/>
              </a:spcBef>
            </a:pPr>
            <a:r>
              <a:rPr lang="pt-BR" sz="1400">
                <a:latin typeface="Courier New" pitchFamily="49" charset="0"/>
              </a:rPr>
              <a:t>}</a:t>
            </a:r>
          </a:p>
        </p:txBody>
      </p:sp>
      <p:sp>
        <p:nvSpPr>
          <p:cNvPr id="30726" name="AutoShape 5"/>
          <p:cNvSpPr>
            <a:spLocks noChangeArrowheads="1"/>
          </p:cNvSpPr>
          <p:nvPr/>
        </p:nvSpPr>
        <p:spPr bwMode="auto">
          <a:xfrm>
            <a:off x="4256485" y="3836989"/>
            <a:ext cx="1368954" cy="827087"/>
          </a:xfrm>
          <a:prstGeom prst="flowChartDecision">
            <a:avLst/>
          </a:prstGeom>
          <a:solidFill>
            <a:schemeClr val="accent1"/>
          </a:solidFill>
          <a:ln w="9525" algn="ctr">
            <a:solidFill>
              <a:schemeClr val="tx1"/>
            </a:solidFill>
            <a:miter lim="800000"/>
            <a:headEnd/>
            <a:tailEnd/>
          </a:ln>
        </p:spPr>
        <p:txBody>
          <a:bodyPr wrap="none" anchor="ctr"/>
          <a:lstStyle/>
          <a:p>
            <a:pPr algn="ctr"/>
            <a:r>
              <a:rPr lang="pt-BR" sz="1200"/>
              <a:t>Expressão </a:t>
            </a:r>
          </a:p>
          <a:p>
            <a:pPr algn="ctr"/>
            <a:r>
              <a:rPr lang="pt-BR" sz="1200"/>
              <a:t>Ordinal</a:t>
            </a:r>
          </a:p>
        </p:txBody>
      </p:sp>
      <p:cxnSp>
        <p:nvCxnSpPr>
          <p:cNvPr id="30727" name="AutoShape 6"/>
          <p:cNvCxnSpPr>
            <a:cxnSpLocks noChangeShapeType="1"/>
            <a:endCxn id="30726" idx="0"/>
          </p:cNvCxnSpPr>
          <p:nvPr/>
        </p:nvCxnSpPr>
        <p:spPr bwMode="auto">
          <a:xfrm flipH="1">
            <a:off x="4940963" y="3582988"/>
            <a:ext cx="1719" cy="254000"/>
          </a:xfrm>
          <a:prstGeom prst="straightConnector1">
            <a:avLst/>
          </a:prstGeom>
          <a:noFill/>
          <a:ln w="9525">
            <a:solidFill>
              <a:schemeClr val="tx1"/>
            </a:solidFill>
            <a:round/>
            <a:headEnd/>
            <a:tailEnd type="triangle" w="med" len="med"/>
          </a:ln>
        </p:spPr>
      </p:cxnSp>
      <p:sp>
        <p:nvSpPr>
          <p:cNvPr id="30728" name="AutoShape 7"/>
          <p:cNvSpPr>
            <a:spLocks noChangeArrowheads="1"/>
          </p:cNvSpPr>
          <p:nvPr/>
        </p:nvSpPr>
        <p:spPr bwMode="auto">
          <a:xfrm>
            <a:off x="2612364" y="5022851"/>
            <a:ext cx="1169458" cy="322263"/>
          </a:xfrm>
          <a:prstGeom prst="flowChartProcess">
            <a:avLst/>
          </a:prstGeom>
          <a:solidFill>
            <a:schemeClr val="accent1"/>
          </a:solidFill>
          <a:ln w="9525" algn="ctr">
            <a:solidFill>
              <a:schemeClr val="tx1"/>
            </a:solidFill>
            <a:miter lim="800000"/>
            <a:headEnd/>
            <a:tailEnd/>
          </a:ln>
        </p:spPr>
        <p:txBody>
          <a:bodyPr wrap="none" anchor="ctr"/>
          <a:lstStyle/>
          <a:p>
            <a:pPr algn="ctr"/>
            <a:r>
              <a:rPr lang="pt-BR" sz="1200"/>
              <a:t>Diretiva 1</a:t>
            </a:r>
          </a:p>
        </p:txBody>
      </p:sp>
      <p:cxnSp>
        <p:nvCxnSpPr>
          <p:cNvPr id="30729" name="AutoShape 8"/>
          <p:cNvCxnSpPr>
            <a:cxnSpLocks noChangeShapeType="1"/>
            <a:stCxn id="30732" idx="0"/>
            <a:endCxn id="30726" idx="2"/>
          </p:cNvCxnSpPr>
          <p:nvPr/>
        </p:nvCxnSpPr>
        <p:spPr bwMode="auto">
          <a:xfrm rot="-5400000">
            <a:off x="4759855" y="4841743"/>
            <a:ext cx="358775" cy="3440"/>
          </a:xfrm>
          <a:prstGeom prst="bentConnector3">
            <a:avLst>
              <a:gd name="adj1" fmla="val 50000"/>
            </a:avLst>
          </a:prstGeom>
          <a:noFill/>
          <a:ln w="9525">
            <a:solidFill>
              <a:schemeClr val="tx1"/>
            </a:solidFill>
            <a:miter lim="800000"/>
            <a:headEnd type="triangle" w="med" len="med"/>
            <a:tailEnd/>
          </a:ln>
        </p:spPr>
      </p:cxnSp>
      <p:sp>
        <p:nvSpPr>
          <p:cNvPr id="30730" name="AutoShape 9"/>
          <p:cNvSpPr>
            <a:spLocks noChangeArrowheads="1"/>
          </p:cNvSpPr>
          <p:nvPr/>
        </p:nvSpPr>
        <p:spPr bwMode="auto">
          <a:xfrm>
            <a:off x="4820576" y="5732463"/>
            <a:ext cx="233892" cy="215900"/>
          </a:xfrm>
          <a:prstGeom prst="flowChartConnector">
            <a:avLst/>
          </a:prstGeom>
          <a:solidFill>
            <a:schemeClr val="accent1"/>
          </a:solidFill>
          <a:ln w="9525" algn="ctr">
            <a:solidFill>
              <a:schemeClr val="tx1"/>
            </a:solidFill>
            <a:round/>
            <a:headEnd/>
            <a:tailEnd/>
          </a:ln>
        </p:spPr>
        <p:txBody>
          <a:bodyPr wrap="none" anchor="ctr"/>
          <a:lstStyle/>
          <a:p>
            <a:endParaRPr lang="pt-BR"/>
          </a:p>
        </p:txBody>
      </p:sp>
      <p:cxnSp>
        <p:nvCxnSpPr>
          <p:cNvPr id="30731" name="AutoShape 10"/>
          <p:cNvCxnSpPr>
            <a:cxnSpLocks noChangeShapeType="1"/>
            <a:stCxn id="30730" idx="4"/>
          </p:cNvCxnSpPr>
          <p:nvPr/>
        </p:nvCxnSpPr>
        <p:spPr bwMode="auto">
          <a:xfrm>
            <a:off x="4937523" y="5948364"/>
            <a:ext cx="1719" cy="288925"/>
          </a:xfrm>
          <a:prstGeom prst="straightConnector1">
            <a:avLst/>
          </a:prstGeom>
          <a:noFill/>
          <a:ln w="9525">
            <a:solidFill>
              <a:schemeClr val="tx1"/>
            </a:solidFill>
            <a:round/>
            <a:headEnd/>
            <a:tailEnd type="triangle" w="med" len="med"/>
          </a:ln>
        </p:spPr>
      </p:cxnSp>
      <p:sp>
        <p:nvSpPr>
          <p:cNvPr id="30732" name="AutoShape 11"/>
          <p:cNvSpPr>
            <a:spLocks noChangeArrowheads="1"/>
          </p:cNvSpPr>
          <p:nvPr/>
        </p:nvSpPr>
        <p:spPr bwMode="auto">
          <a:xfrm>
            <a:off x="4352793" y="5022851"/>
            <a:ext cx="1169458" cy="322263"/>
          </a:xfrm>
          <a:prstGeom prst="flowChartProcess">
            <a:avLst/>
          </a:prstGeom>
          <a:solidFill>
            <a:schemeClr val="accent1"/>
          </a:solidFill>
          <a:ln w="9525" algn="ctr">
            <a:solidFill>
              <a:schemeClr val="tx1"/>
            </a:solidFill>
            <a:miter lim="800000"/>
            <a:headEnd/>
            <a:tailEnd/>
          </a:ln>
        </p:spPr>
        <p:txBody>
          <a:bodyPr wrap="none" anchor="ctr"/>
          <a:lstStyle/>
          <a:p>
            <a:pPr algn="ctr"/>
            <a:r>
              <a:rPr lang="pt-BR" sz="1200"/>
              <a:t>Diretiva 2</a:t>
            </a:r>
          </a:p>
        </p:txBody>
      </p:sp>
      <p:cxnSp>
        <p:nvCxnSpPr>
          <p:cNvPr id="30733" name="AutoShape 12"/>
          <p:cNvCxnSpPr>
            <a:cxnSpLocks noChangeShapeType="1"/>
            <a:stCxn id="30726" idx="2"/>
            <a:endCxn id="30728" idx="0"/>
          </p:cNvCxnSpPr>
          <p:nvPr/>
        </p:nvCxnSpPr>
        <p:spPr bwMode="auto">
          <a:xfrm rot="5400000">
            <a:off x="3889641" y="3971529"/>
            <a:ext cx="358775" cy="1743869"/>
          </a:xfrm>
          <a:prstGeom prst="bentConnector3">
            <a:avLst>
              <a:gd name="adj1" fmla="val 49556"/>
            </a:avLst>
          </a:prstGeom>
          <a:noFill/>
          <a:ln w="9525">
            <a:solidFill>
              <a:schemeClr val="tx1"/>
            </a:solidFill>
            <a:miter lim="800000"/>
            <a:headEnd/>
            <a:tailEnd type="triangle" w="med" len="med"/>
          </a:ln>
        </p:spPr>
      </p:cxnSp>
      <p:cxnSp>
        <p:nvCxnSpPr>
          <p:cNvPr id="30734" name="AutoShape 13"/>
          <p:cNvCxnSpPr>
            <a:cxnSpLocks noChangeShapeType="1"/>
            <a:stCxn id="30728" idx="2"/>
            <a:endCxn id="30730" idx="2"/>
          </p:cNvCxnSpPr>
          <p:nvPr/>
        </p:nvCxnSpPr>
        <p:spPr bwMode="auto">
          <a:xfrm rot="16200000" flipH="1">
            <a:off x="3761185" y="4781022"/>
            <a:ext cx="495300" cy="1623483"/>
          </a:xfrm>
          <a:prstGeom prst="bentConnector2">
            <a:avLst/>
          </a:prstGeom>
          <a:noFill/>
          <a:ln w="9525">
            <a:solidFill>
              <a:schemeClr val="tx1"/>
            </a:solidFill>
            <a:miter lim="800000"/>
            <a:headEnd/>
            <a:tailEnd type="triangle" w="med" len="med"/>
          </a:ln>
        </p:spPr>
      </p:cxnSp>
      <p:cxnSp>
        <p:nvCxnSpPr>
          <p:cNvPr id="30735" name="AutoShape 14"/>
          <p:cNvCxnSpPr>
            <a:cxnSpLocks noChangeShapeType="1"/>
            <a:stCxn id="30732" idx="2"/>
            <a:endCxn id="30730" idx="0"/>
          </p:cNvCxnSpPr>
          <p:nvPr/>
        </p:nvCxnSpPr>
        <p:spPr bwMode="auto">
          <a:xfrm rot="5400000">
            <a:off x="4743847" y="5538788"/>
            <a:ext cx="387350" cy="0"/>
          </a:xfrm>
          <a:prstGeom prst="straightConnector1">
            <a:avLst/>
          </a:prstGeom>
          <a:noFill/>
          <a:ln w="9525">
            <a:solidFill>
              <a:schemeClr val="tx1"/>
            </a:solidFill>
            <a:round/>
            <a:headEnd/>
            <a:tailEnd type="triangle" w="med" len="med"/>
          </a:ln>
        </p:spPr>
      </p:cxnSp>
      <p:sp>
        <p:nvSpPr>
          <p:cNvPr id="30736" name="Text Box 15"/>
          <p:cNvSpPr txBox="1">
            <a:spLocks noChangeArrowheads="1"/>
          </p:cNvSpPr>
          <p:nvPr/>
        </p:nvSpPr>
        <p:spPr bwMode="auto">
          <a:xfrm>
            <a:off x="2911471" y="4591050"/>
            <a:ext cx="638315" cy="276999"/>
          </a:xfrm>
          <a:prstGeom prst="rect">
            <a:avLst/>
          </a:prstGeom>
          <a:noFill/>
          <a:ln w="9525" algn="ctr">
            <a:noFill/>
            <a:miter lim="800000"/>
            <a:headEnd/>
            <a:tailEnd/>
          </a:ln>
        </p:spPr>
        <p:txBody>
          <a:bodyPr wrap="none">
            <a:spAutoFit/>
          </a:bodyPr>
          <a:lstStyle/>
          <a:p>
            <a:pPr algn="ctr"/>
            <a:r>
              <a:rPr lang="pt-BR" sz="1200"/>
              <a:t>Caso 1</a:t>
            </a:r>
          </a:p>
        </p:txBody>
      </p:sp>
      <p:sp>
        <p:nvSpPr>
          <p:cNvPr id="30737" name="AutoShape 16"/>
          <p:cNvSpPr>
            <a:spLocks noChangeArrowheads="1"/>
          </p:cNvSpPr>
          <p:nvPr/>
        </p:nvSpPr>
        <p:spPr bwMode="auto">
          <a:xfrm>
            <a:off x="6124179" y="5022851"/>
            <a:ext cx="1169458" cy="322263"/>
          </a:xfrm>
          <a:prstGeom prst="flowChartProcess">
            <a:avLst/>
          </a:prstGeom>
          <a:solidFill>
            <a:schemeClr val="accent1"/>
          </a:solidFill>
          <a:ln w="9525" algn="ctr">
            <a:solidFill>
              <a:schemeClr val="tx1"/>
            </a:solidFill>
            <a:miter lim="800000"/>
            <a:headEnd/>
            <a:tailEnd/>
          </a:ln>
        </p:spPr>
        <p:txBody>
          <a:bodyPr wrap="none" anchor="ctr"/>
          <a:lstStyle/>
          <a:p>
            <a:pPr algn="ctr"/>
            <a:r>
              <a:rPr lang="pt-BR" sz="1200"/>
              <a:t>Diretiva n</a:t>
            </a:r>
          </a:p>
        </p:txBody>
      </p:sp>
      <p:cxnSp>
        <p:nvCxnSpPr>
          <p:cNvPr id="30738" name="AutoShape 17"/>
          <p:cNvCxnSpPr>
            <a:cxnSpLocks noChangeShapeType="1"/>
            <a:stCxn id="30726" idx="2"/>
            <a:endCxn id="30737" idx="0"/>
          </p:cNvCxnSpPr>
          <p:nvPr/>
        </p:nvCxnSpPr>
        <p:spPr bwMode="auto">
          <a:xfrm rot="16200000" flipH="1">
            <a:off x="5645547" y="3959490"/>
            <a:ext cx="358775" cy="1767946"/>
          </a:xfrm>
          <a:prstGeom prst="bentConnector3">
            <a:avLst>
              <a:gd name="adj1" fmla="val 49556"/>
            </a:avLst>
          </a:prstGeom>
          <a:noFill/>
          <a:ln w="9525">
            <a:solidFill>
              <a:schemeClr val="tx1"/>
            </a:solidFill>
            <a:miter lim="800000"/>
            <a:headEnd/>
            <a:tailEnd type="triangle" w="med" len="med"/>
          </a:ln>
        </p:spPr>
      </p:cxnSp>
      <p:cxnSp>
        <p:nvCxnSpPr>
          <p:cNvPr id="30739" name="AutoShape 18"/>
          <p:cNvCxnSpPr>
            <a:cxnSpLocks noChangeShapeType="1"/>
            <a:stCxn id="30737" idx="2"/>
            <a:endCxn id="30730" idx="6"/>
          </p:cNvCxnSpPr>
          <p:nvPr/>
        </p:nvCxnSpPr>
        <p:spPr bwMode="auto">
          <a:xfrm rot="5400000">
            <a:off x="5634039" y="4765543"/>
            <a:ext cx="495300" cy="1654440"/>
          </a:xfrm>
          <a:prstGeom prst="bentConnector2">
            <a:avLst/>
          </a:prstGeom>
          <a:noFill/>
          <a:ln w="9525">
            <a:solidFill>
              <a:schemeClr val="tx1"/>
            </a:solidFill>
            <a:miter lim="800000"/>
            <a:headEnd/>
            <a:tailEnd type="triangle" w="med" len="med"/>
          </a:ln>
        </p:spPr>
      </p:cxnSp>
      <p:sp>
        <p:nvSpPr>
          <p:cNvPr id="30740" name="Text Box 19"/>
          <p:cNvSpPr txBox="1">
            <a:spLocks noChangeArrowheads="1"/>
          </p:cNvSpPr>
          <p:nvPr/>
        </p:nvSpPr>
        <p:spPr bwMode="auto">
          <a:xfrm>
            <a:off x="4975221" y="4591050"/>
            <a:ext cx="638315" cy="276999"/>
          </a:xfrm>
          <a:prstGeom prst="rect">
            <a:avLst/>
          </a:prstGeom>
          <a:noFill/>
          <a:ln w="9525" algn="ctr">
            <a:noFill/>
            <a:miter lim="800000"/>
            <a:headEnd/>
            <a:tailEnd/>
          </a:ln>
        </p:spPr>
        <p:txBody>
          <a:bodyPr wrap="none">
            <a:spAutoFit/>
          </a:bodyPr>
          <a:lstStyle/>
          <a:p>
            <a:pPr algn="ctr"/>
            <a:r>
              <a:rPr lang="pt-BR" sz="1200"/>
              <a:t>Caso 2</a:t>
            </a:r>
          </a:p>
        </p:txBody>
      </p:sp>
      <p:sp>
        <p:nvSpPr>
          <p:cNvPr id="30741" name="Text Box 20"/>
          <p:cNvSpPr txBox="1">
            <a:spLocks noChangeArrowheads="1"/>
          </p:cNvSpPr>
          <p:nvPr/>
        </p:nvSpPr>
        <p:spPr bwMode="auto">
          <a:xfrm>
            <a:off x="6371023" y="4591050"/>
            <a:ext cx="667170" cy="276999"/>
          </a:xfrm>
          <a:prstGeom prst="rect">
            <a:avLst/>
          </a:prstGeom>
          <a:noFill/>
          <a:ln w="9525" algn="ctr">
            <a:noFill/>
            <a:miter lim="800000"/>
            <a:headEnd/>
            <a:tailEnd/>
          </a:ln>
        </p:spPr>
        <p:txBody>
          <a:bodyPr wrap="none">
            <a:spAutoFit/>
          </a:bodyPr>
          <a:lstStyle/>
          <a:p>
            <a:pPr algn="ctr"/>
            <a:r>
              <a:rPr lang="pt-BR" sz="1200"/>
              <a:t>Default</a:t>
            </a:r>
          </a:p>
        </p:txBody>
      </p:sp>
      <p:pic>
        <p:nvPicPr>
          <p:cNvPr id="22"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ChangeArrowheads="1"/>
          </p:cNvSpPr>
          <p:nvPr/>
        </p:nvSpPr>
        <p:spPr bwMode="auto">
          <a:xfrm>
            <a:off x="405871" y="260350"/>
            <a:ext cx="9071902" cy="776288"/>
          </a:xfrm>
          <a:prstGeom prst="rect">
            <a:avLst/>
          </a:prstGeom>
          <a:noFill/>
          <a:ln w="9525">
            <a:noFill/>
            <a:miter lim="800000"/>
            <a:headEnd/>
            <a:tailEnd/>
          </a:ln>
        </p:spPr>
        <p:txBody>
          <a:bodyPr anchor="ctr"/>
          <a:lstStyle/>
          <a:p>
            <a:pPr algn="ctr" eaLnBrk="0" hangingPunct="0"/>
            <a:r>
              <a:rPr lang="pt-BR" sz="4000" dirty="0">
                <a:solidFill>
                  <a:srgbClr val="000099"/>
                </a:solidFill>
                <a:latin typeface="Calibri" pitchFamily="34" charset="0"/>
              </a:rPr>
              <a:t>  </a:t>
            </a:r>
            <a:r>
              <a:rPr lang="pt-BR" sz="4000" b="1" dirty="0">
                <a:solidFill>
                  <a:schemeClr val="accent1"/>
                </a:solidFill>
                <a:latin typeface="Calibri" pitchFamily="34" charset="0"/>
              </a:rPr>
              <a:t>Estruturas de Controle</a:t>
            </a:r>
          </a:p>
        </p:txBody>
      </p:sp>
      <p:sp>
        <p:nvSpPr>
          <p:cNvPr id="31748" name="Text Box 3"/>
          <p:cNvSpPr txBox="1">
            <a:spLocks noChangeArrowheads="1"/>
          </p:cNvSpPr>
          <p:nvPr/>
        </p:nvSpPr>
        <p:spPr bwMode="auto">
          <a:xfrm>
            <a:off x="662120" y="1038225"/>
            <a:ext cx="8191367" cy="457200"/>
          </a:xfrm>
          <a:prstGeom prst="rect">
            <a:avLst/>
          </a:prstGeom>
          <a:noFill/>
          <a:ln w="9525">
            <a:noFill/>
            <a:miter lim="800000"/>
            <a:headEnd/>
            <a:tailEnd/>
          </a:ln>
        </p:spPr>
        <p:txBody>
          <a:bodyPr>
            <a:spAutoFit/>
          </a:bodyPr>
          <a:lstStyle/>
          <a:p>
            <a:pPr>
              <a:spcBef>
                <a:spcPct val="50000"/>
              </a:spcBef>
            </a:pPr>
            <a:r>
              <a:rPr lang="pt-BR" sz="2400"/>
              <a:t>Estruturas de repetição condicional</a:t>
            </a:r>
          </a:p>
        </p:txBody>
      </p:sp>
      <p:sp>
        <p:nvSpPr>
          <p:cNvPr id="31749" name="Text Box 4"/>
          <p:cNvSpPr txBox="1">
            <a:spLocks noChangeArrowheads="1"/>
          </p:cNvSpPr>
          <p:nvPr/>
        </p:nvSpPr>
        <p:spPr bwMode="auto">
          <a:xfrm>
            <a:off x="856457" y="1628776"/>
            <a:ext cx="8191368" cy="2400657"/>
          </a:xfrm>
          <a:prstGeom prst="rect">
            <a:avLst/>
          </a:prstGeom>
          <a:noFill/>
          <a:ln w="9525" algn="ctr">
            <a:noFill/>
            <a:miter lim="800000"/>
            <a:headEnd/>
            <a:tailEnd/>
          </a:ln>
        </p:spPr>
        <p:txBody>
          <a:bodyPr>
            <a:spAutoFit/>
          </a:bodyPr>
          <a:lstStyle/>
          <a:p>
            <a:pPr algn="just">
              <a:spcBef>
                <a:spcPct val="50000"/>
              </a:spcBef>
            </a:pPr>
            <a:r>
              <a:rPr lang="pt-BR" sz="2000" dirty="0"/>
              <a:t>AS estruturas de repetição condicionais são estruturas de repetição cujo controle de execução é feito pela avaliação de expressões condicionais. Estas estruturas são adequadas para permitir a execução repetida de um conjunto de diretrizes por um número indeterminado de vezes, isto é, um número desconhecido durante a fase de programação e mas que pode ser determinado durante a execução do programa.</a:t>
            </a:r>
          </a:p>
          <a:p>
            <a:pPr algn="just">
              <a:spcBef>
                <a:spcPct val="50000"/>
              </a:spcBef>
            </a:pPr>
            <a:r>
              <a:rPr lang="pt-BR" sz="2000" dirty="0"/>
              <a:t>O C dispõe de duas destas estruturas </a:t>
            </a:r>
            <a:r>
              <a:rPr lang="pt-BR" sz="2000" i="1" dirty="0" err="1"/>
              <a:t>while</a:t>
            </a:r>
            <a:r>
              <a:rPr lang="pt-BR" sz="2000" i="1" dirty="0"/>
              <a:t> </a:t>
            </a:r>
            <a:r>
              <a:rPr lang="pt-BR" sz="2000" dirty="0"/>
              <a:t>e </a:t>
            </a:r>
            <a:r>
              <a:rPr lang="pt-BR" sz="2000" i="1" dirty="0"/>
              <a:t>do </a:t>
            </a:r>
            <a:r>
              <a:rPr lang="pt-BR" sz="2000" i="1" dirty="0" err="1"/>
              <a:t>while</a:t>
            </a:r>
            <a:r>
              <a:rPr lang="pt-BR" sz="2000" dirty="0"/>
              <a:t>.</a:t>
            </a:r>
          </a:p>
        </p:txBody>
      </p:sp>
      <p:pic>
        <p:nvPicPr>
          <p:cNvPr id="6"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Tree>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ChangeArrowheads="1"/>
          </p:cNvSpPr>
          <p:nvPr/>
        </p:nvSpPr>
        <p:spPr bwMode="auto">
          <a:xfrm>
            <a:off x="405871" y="260350"/>
            <a:ext cx="9071902" cy="776288"/>
          </a:xfrm>
          <a:prstGeom prst="rect">
            <a:avLst/>
          </a:prstGeom>
          <a:noFill/>
          <a:ln w="9525">
            <a:noFill/>
            <a:miter lim="800000"/>
            <a:headEnd/>
            <a:tailEnd/>
          </a:ln>
        </p:spPr>
        <p:txBody>
          <a:bodyPr anchor="ctr"/>
          <a:lstStyle/>
          <a:p>
            <a:pPr algn="ctr" eaLnBrk="0" hangingPunct="0"/>
            <a:r>
              <a:rPr lang="pt-BR" sz="4000" dirty="0">
                <a:solidFill>
                  <a:srgbClr val="000099"/>
                </a:solidFill>
                <a:latin typeface="Calibri" pitchFamily="34" charset="0"/>
              </a:rPr>
              <a:t>  </a:t>
            </a:r>
            <a:r>
              <a:rPr lang="pt-BR" sz="4000" b="1" dirty="0">
                <a:solidFill>
                  <a:schemeClr val="accent1"/>
                </a:solidFill>
                <a:latin typeface="Calibri" pitchFamily="34" charset="0"/>
              </a:rPr>
              <a:t>Estruturas de Controle</a:t>
            </a:r>
          </a:p>
        </p:txBody>
      </p:sp>
      <p:sp>
        <p:nvSpPr>
          <p:cNvPr id="32772" name="Text Box 3"/>
          <p:cNvSpPr txBox="1">
            <a:spLocks noChangeArrowheads="1"/>
          </p:cNvSpPr>
          <p:nvPr/>
        </p:nvSpPr>
        <p:spPr bwMode="auto">
          <a:xfrm>
            <a:off x="662120" y="1038225"/>
            <a:ext cx="8191367" cy="457200"/>
          </a:xfrm>
          <a:prstGeom prst="rect">
            <a:avLst/>
          </a:prstGeom>
          <a:noFill/>
          <a:ln w="9525">
            <a:noFill/>
            <a:miter lim="800000"/>
            <a:headEnd/>
            <a:tailEnd/>
          </a:ln>
        </p:spPr>
        <p:txBody>
          <a:bodyPr>
            <a:spAutoFit/>
          </a:bodyPr>
          <a:lstStyle/>
          <a:p>
            <a:pPr>
              <a:spcBef>
                <a:spcPct val="50000"/>
              </a:spcBef>
            </a:pPr>
            <a:r>
              <a:rPr lang="pt-BR" sz="2400"/>
              <a:t>while</a:t>
            </a:r>
          </a:p>
        </p:txBody>
      </p:sp>
      <p:sp>
        <p:nvSpPr>
          <p:cNvPr id="32773" name="Text Box 4"/>
          <p:cNvSpPr txBox="1">
            <a:spLocks noChangeArrowheads="1"/>
          </p:cNvSpPr>
          <p:nvPr/>
        </p:nvSpPr>
        <p:spPr bwMode="auto">
          <a:xfrm>
            <a:off x="3002756" y="3013076"/>
            <a:ext cx="3900488" cy="633413"/>
          </a:xfrm>
          <a:prstGeom prst="rect">
            <a:avLst/>
          </a:prstGeom>
          <a:noFill/>
          <a:ln w="9525" algn="ctr">
            <a:solidFill>
              <a:schemeClr val="accent1"/>
            </a:solidFill>
            <a:miter lim="800000"/>
            <a:headEnd/>
            <a:tailEnd/>
          </a:ln>
        </p:spPr>
        <p:txBody>
          <a:bodyPr>
            <a:spAutoFit/>
          </a:bodyPr>
          <a:lstStyle/>
          <a:p>
            <a:pPr>
              <a:spcBef>
                <a:spcPct val="50000"/>
              </a:spcBef>
            </a:pPr>
            <a:r>
              <a:rPr lang="pt-BR" sz="1400">
                <a:latin typeface="Courier New" pitchFamily="49" charset="0"/>
              </a:rPr>
              <a:t>while (expressão_lógica)</a:t>
            </a:r>
          </a:p>
          <a:p>
            <a:pPr>
              <a:spcBef>
                <a:spcPct val="50000"/>
              </a:spcBef>
            </a:pPr>
            <a:r>
              <a:rPr lang="pt-BR" sz="1400">
                <a:latin typeface="Courier New" pitchFamily="49" charset="0"/>
              </a:rPr>
              <a:t>    diretiva;</a:t>
            </a:r>
          </a:p>
        </p:txBody>
      </p:sp>
      <p:sp>
        <p:nvSpPr>
          <p:cNvPr id="32774" name="AutoShape 5"/>
          <p:cNvSpPr>
            <a:spLocks noChangeArrowheads="1"/>
          </p:cNvSpPr>
          <p:nvPr/>
        </p:nvSpPr>
        <p:spPr bwMode="auto">
          <a:xfrm>
            <a:off x="2847975" y="4403725"/>
            <a:ext cx="1368954" cy="827088"/>
          </a:xfrm>
          <a:prstGeom prst="flowChartDecision">
            <a:avLst/>
          </a:prstGeom>
          <a:solidFill>
            <a:schemeClr val="accent1"/>
          </a:solidFill>
          <a:ln w="9525" algn="ctr">
            <a:solidFill>
              <a:schemeClr val="tx1"/>
            </a:solidFill>
            <a:miter lim="800000"/>
            <a:headEnd/>
            <a:tailEnd/>
          </a:ln>
        </p:spPr>
        <p:txBody>
          <a:bodyPr wrap="none" anchor="ctr"/>
          <a:lstStyle/>
          <a:p>
            <a:pPr algn="ctr"/>
            <a:r>
              <a:rPr lang="pt-BR" sz="1200"/>
              <a:t>Expressão </a:t>
            </a:r>
          </a:p>
          <a:p>
            <a:pPr algn="ctr"/>
            <a:r>
              <a:rPr lang="pt-BR" sz="1200"/>
              <a:t>Lógica</a:t>
            </a:r>
          </a:p>
        </p:txBody>
      </p:sp>
      <p:cxnSp>
        <p:nvCxnSpPr>
          <p:cNvPr id="32775" name="AutoShape 6"/>
          <p:cNvCxnSpPr>
            <a:cxnSpLocks noChangeShapeType="1"/>
            <a:endCxn id="32774" idx="0"/>
          </p:cNvCxnSpPr>
          <p:nvPr/>
        </p:nvCxnSpPr>
        <p:spPr bwMode="auto">
          <a:xfrm flipH="1">
            <a:off x="3532452" y="4149725"/>
            <a:ext cx="1720" cy="254000"/>
          </a:xfrm>
          <a:prstGeom prst="straightConnector1">
            <a:avLst/>
          </a:prstGeom>
          <a:noFill/>
          <a:ln w="9525">
            <a:solidFill>
              <a:schemeClr val="tx1"/>
            </a:solidFill>
            <a:round/>
            <a:headEnd/>
            <a:tailEnd type="triangle" w="med" len="med"/>
          </a:ln>
        </p:spPr>
      </p:cxnSp>
      <p:sp>
        <p:nvSpPr>
          <p:cNvPr id="32776" name="AutoShape 7"/>
          <p:cNvSpPr>
            <a:spLocks noChangeArrowheads="1"/>
          </p:cNvSpPr>
          <p:nvPr/>
        </p:nvSpPr>
        <p:spPr bwMode="auto">
          <a:xfrm>
            <a:off x="2958042" y="5688013"/>
            <a:ext cx="1169458" cy="322262"/>
          </a:xfrm>
          <a:prstGeom prst="flowChartProcess">
            <a:avLst/>
          </a:prstGeom>
          <a:solidFill>
            <a:schemeClr val="accent1"/>
          </a:solidFill>
          <a:ln w="9525" algn="ctr">
            <a:solidFill>
              <a:schemeClr val="tx1"/>
            </a:solidFill>
            <a:miter lim="800000"/>
            <a:headEnd/>
            <a:tailEnd/>
          </a:ln>
        </p:spPr>
        <p:txBody>
          <a:bodyPr wrap="none" anchor="ctr"/>
          <a:lstStyle/>
          <a:p>
            <a:pPr algn="ctr"/>
            <a:r>
              <a:rPr lang="pt-BR" sz="1200"/>
              <a:t>diretiva</a:t>
            </a:r>
          </a:p>
        </p:txBody>
      </p:sp>
      <p:cxnSp>
        <p:nvCxnSpPr>
          <p:cNvPr id="32777" name="AutoShape 8"/>
          <p:cNvCxnSpPr>
            <a:cxnSpLocks noChangeShapeType="1"/>
            <a:endCxn id="32774" idx="3"/>
          </p:cNvCxnSpPr>
          <p:nvPr/>
        </p:nvCxnSpPr>
        <p:spPr bwMode="auto">
          <a:xfrm rot="-5400000">
            <a:off x="2918685" y="5443869"/>
            <a:ext cx="1924050" cy="672438"/>
          </a:xfrm>
          <a:prstGeom prst="bentConnector4">
            <a:avLst>
              <a:gd name="adj1" fmla="val 17079"/>
              <a:gd name="adj2" fmla="val 136829"/>
            </a:avLst>
          </a:prstGeom>
          <a:noFill/>
          <a:ln w="9525">
            <a:solidFill>
              <a:schemeClr val="tx1"/>
            </a:solidFill>
            <a:miter lim="800000"/>
            <a:headEnd type="triangle" w="med" len="med"/>
            <a:tailEnd/>
          </a:ln>
        </p:spPr>
      </p:cxnSp>
      <p:cxnSp>
        <p:nvCxnSpPr>
          <p:cNvPr id="32778" name="AutoShape 9"/>
          <p:cNvCxnSpPr>
            <a:cxnSpLocks noChangeShapeType="1"/>
            <a:stCxn id="32774" idx="2"/>
          </p:cNvCxnSpPr>
          <p:nvPr/>
        </p:nvCxnSpPr>
        <p:spPr bwMode="auto">
          <a:xfrm>
            <a:off x="3532453" y="5230813"/>
            <a:ext cx="10319" cy="457200"/>
          </a:xfrm>
          <a:prstGeom prst="straightConnector1">
            <a:avLst/>
          </a:prstGeom>
          <a:noFill/>
          <a:ln w="9525">
            <a:solidFill>
              <a:schemeClr val="tx1"/>
            </a:solidFill>
            <a:round/>
            <a:headEnd/>
            <a:tailEnd type="triangle" w="med" len="med"/>
          </a:ln>
        </p:spPr>
      </p:cxnSp>
      <p:sp>
        <p:nvSpPr>
          <p:cNvPr id="32779" name="Text Box 10"/>
          <p:cNvSpPr txBox="1">
            <a:spLocks noChangeArrowheads="1"/>
          </p:cNvSpPr>
          <p:nvPr/>
        </p:nvSpPr>
        <p:spPr bwMode="auto">
          <a:xfrm>
            <a:off x="2581068" y="5218114"/>
            <a:ext cx="882934" cy="276999"/>
          </a:xfrm>
          <a:prstGeom prst="rect">
            <a:avLst/>
          </a:prstGeom>
          <a:noFill/>
          <a:ln w="9525" algn="ctr">
            <a:noFill/>
            <a:miter lim="800000"/>
            <a:headEnd/>
            <a:tailEnd/>
          </a:ln>
        </p:spPr>
        <p:txBody>
          <a:bodyPr wrap="none">
            <a:spAutoFit/>
          </a:bodyPr>
          <a:lstStyle/>
          <a:p>
            <a:pPr algn="ctr"/>
            <a:r>
              <a:rPr lang="pt-BR" sz="1200"/>
              <a:t>verdadeiro</a:t>
            </a:r>
          </a:p>
        </p:txBody>
      </p:sp>
      <p:sp>
        <p:nvSpPr>
          <p:cNvPr id="32780" name="Text Box 11"/>
          <p:cNvSpPr txBox="1">
            <a:spLocks noChangeArrowheads="1"/>
          </p:cNvSpPr>
          <p:nvPr/>
        </p:nvSpPr>
        <p:spPr bwMode="auto">
          <a:xfrm>
            <a:off x="4187869" y="4498975"/>
            <a:ext cx="505267" cy="276999"/>
          </a:xfrm>
          <a:prstGeom prst="rect">
            <a:avLst/>
          </a:prstGeom>
          <a:noFill/>
          <a:ln w="9525" algn="ctr">
            <a:noFill/>
            <a:miter lim="800000"/>
            <a:headEnd/>
            <a:tailEnd/>
          </a:ln>
        </p:spPr>
        <p:txBody>
          <a:bodyPr wrap="none">
            <a:spAutoFit/>
          </a:bodyPr>
          <a:lstStyle/>
          <a:p>
            <a:pPr algn="ctr"/>
            <a:r>
              <a:rPr lang="pt-BR" sz="1200"/>
              <a:t>falso</a:t>
            </a:r>
          </a:p>
        </p:txBody>
      </p:sp>
      <p:cxnSp>
        <p:nvCxnSpPr>
          <p:cNvPr id="32781" name="AutoShape 12"/>
          <p:cNvCxnSpPr>
            <a:cxnSpLocks noChangeShapeType="1"/>
            <a:stCxn id="32776" idx="2"/>
            <a:endCxn id="32774" idx="1"/>
          </p:cNvCxnSpPr>
          <p:nvPr/>
        </p:nvCxnSpPr>
        <p:spPr bwMode="auto">
          <a:xfrm rot="16200000" flipV="1">
            <a:off x="2599267" y="5066771"/>
            <a:ext cx="1192212" cy="694796"/>
          </a:xfrm>
          <a:prstGeom prst="bentConnector4">
            <a:avLst>
              <a:gd name="adj1" fmla="val -19042"/>
              <a:gd name="adj2" fmla="val 145296"/>
            </a:avLst>
          </a:prstGeom>
          <a:noFill/>
          <a:ln w="9525">
            <a:solidFill>
              <a:schemeClr val="tx1"/>
            </a:solidFill>
            <a:miter lim="800000"/>
            <a:headEnd/>
            <a:tailEnd type="triangle" w="med" len="med"/>
          </a:ln>
        </p:spPr>
      </p:cxnSp>
      <p:sp>
        <p:nvSpPr>
          <p:cNvPr id="32782" name="Text Box 13"/>
          <p:cNvSpPr txBox="1">
            <a:spLocks noChangeArrowheads="1"/>
          </p:cNvSpPr>
          <p:nvPr/>
        </p:nvSpPr>
        <p:spPr bwMode="auto">
          <a:xfrm>
            <a:off x="856457" y="1628776"/>
            <a:ext cx="8191368" cy="1015663"/>
          </a:xfrm>
          <a:prstGeom prst="rect">
            <a:avLst/>
          </a:prstGeom>
          <a:noFill/>
          <a:ln w="9525" algn="ctr">
            <a:noFill/>
            <a:miter lim="800000"/>
            <a:headEnd/>
            <a:tailEnd/>
          </a:ln>
        </p:spPr>
        <p:txBody>
          <a:bodyPr>
            <a:spAutoFit/>
          </a:bodyPr>
          <a:lstStyle/>
          <a:p>
            <a:pPr algn="just">
              <a:spcBef>
                <a:spcPct val="50000"/>
              </a:spcBef>
            </a:pPr>
            <a:r>
              <a:rPr lang="pt-BR" sz="2000"/>
              <a:t>O </a:t>
            </a:r>
            <a:r>
              <a:rPr lang="pt-BR" sz="2000" i="1"/>
              <a:t>while</a:t>
            </a:r>
            <a:r>
              <a:rPr lang="pt-BR" sz="2000"/>
              <a:t> é o que chamamos de laço condicional, isto é, um conjunto de instruções que é repetido enquanto o resultado de uma expressão lógica (uma condição) é avaliado como verdadeiro.</a:t>
            </a:r>
          </a:p>
        </p:txBody>
      </p:sp>
      <p:sp>
        <p:nvSpPr>
          <p:cNvPr id="32783" name="AutoShape 14"/>
          <p:cNvSpPr>
            <a:spLocks/>
          </p:cNvSpPr>
          <p:nvPr/>
        </p:nvSpPr>
        <p:spPr bwMode="auto">
          <a:xfrm>
            <a:off x="5733785" y="4508500"/>
            <a:ext cx="3743987" cy="1728788"/>
          </a:xfrm>
          <a:prstGeom prst="borderCallout2">
            <a:avLst>
              <a:gd name="adj1" fmla="val 6611"/>
              <a:gd name="adj2" fmla="val -2204"/>
              <a:gd name="adj3" fmla="val 6611"/>
              <a:gd name="adj4" fmla="val -10796"/>
              <a:gd name="adj5" fmla="val 9644"/>
              <a:gd name="adj6" fmla="val -23106"/>
            </a:avLst>
          </a:prstGeom>
          <a:solidFill>
            <a:srgbClr val="FFFF99"/>
          </a:solidFill>
          <a:ln w="9525" algn="ctr">
            <a:solidFill>
              <a:schemeClr val="tx1"/>
            </a:solidFill>
            <a:miter lim="800000"/>
            <a:headEnd/>
            <a:tailEnd type="triangle" w="med" len="med"/>
          </a:ln>
        </p:spPr>
        <p:txBody>
          <a:bodyPr anchor="ctr"/>
          <a:lstStyle/>
          <a:p>
            <a:pPr algn="just"/>
            <a:r>
              <a:rPr lang="pt-BR" sz="1600"/>
              <a:t>Note que a diretiva</a:t>
            </a:r>
            <a:r>
              <a:rPr lang="pt-BR" sz="1600" i="1"/>
              <a:t> while </a:t>
            </a:r>
            <a:r>
              <a:rPr lang="pt-BR" sz="1600"/>
              <a:t> avalia o resultado da expressão lógica antes de executar a diretiva associada, assim é possível que a diretiva nunca seja executada caso a condição seja inicialmente falsa.</a:t>
            </a:r>
            <a:endParaRPr lang="pt-BR" sz="1600" i="1"/>
          </a:p>
        </p:txBody>
      </p:sp>
      <p:pic>
        <p:nvPicPr>
          <p:cNvPr id="16"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Tree>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ChangeArrowheads="1"/>
          </p:cNvSpPr>
          <p:nvPr/>
        </p:nvSpPr>
        <p:spPr bwMode="auto">
          <a:xfrm>
            <a:off x="405871" y="260350"/>
            <a:ext cx="9071902" cy="776288"/>
          </a:xfrm>
          <a:prstGeom prst="rect">
            <a:avLst/>
          </a:prstGeom>
          <a:noFill/>
          <a:ln w="9525">
            <a:noFill/>
            <a:miter lim="800000"/>
            <a:headEnd/>
            <a:tailEnd/>
          </a:ln>
        </p:spPr>
        <p:txBody>
          <a:bodyPr anchor="ctr"/>
          <a:lstStyle/>
          <a:p>
            <a:pPr algn="ctr" eaLnBrk="0" hangingPunct="0"/>
            <a:r>
              <a:rPr lang="pt-BR" sz="4000" dirty="0">
                <a:solidFill>
                  <a:srgbClr val="000099"/>
                </a:solidFill>
                <a:latin typeface="Calibri" pitchFamily="34" charset="0"/>
              </a:rPr>
              <a:t>  </a:t>
            </a:r>
            <a:r>
              <a:rPr lang="pt-BR" sz="4000" b="1" dirty="0">
                <a:solidFill>
                  <a:schemeClr val="accent1"/>
                </a:solidFill>
                <a:latin typeface="Calibri" pitchFamily="34" charset="0"/>
              </a:rPr>
              <a:t>Estruturas de Controle</a:t>
            </a:r>
          </a:p>
        </p:txBody>
      </p:sp>
      <p:sp>
        <p:nvSpPr>
          <p:cNvPr id="33796" name="Text Box 3"/>
          <p:cNvSpPr txBox="1">
            <a:spLocks noChangeArrowheads="1"/>
          </p:cNvSpPr>
          <p:nvPr/>
        </p:nvSpPr>
        <p:spPr bwMode="auto">
          <a:xfrm>
            <a:off x="662120" y="1038225"/>
            <a:ext cx="8191367" cy="457200"/>
          </a:xfrm>
          <a:prstGeom prst="rect">
            <a:avLst/>
          </a:prstGeom>
          <a:noFill/>
          <a:ln w="9525">
            <a:noFill/>
            <a:miter lim="800000"/>
            <a:headEnd/>
            <a:tailEnd/>
          </a:ln>
        </p:spPr>
        <p:txBody>
          <a:bodyPr>
            <a:spAutoFit/>
          </a:bodyPr>
          <a:lstStyle/>
          <a:p>
            <a:pPr>
              <a:spcBef>
                <a:spcPct val="50000"/>
              </a:spcBef>
            </a:pPr>
            <a:r>
              <a:rPr lang="pt-BR" sz="2400"/>
              <a:t>do while</a:t>
            </a:r>
          </a:p>
        </p:txBody>
      </p:sp>
      <p:sp>
        <p:nvSpPr>
          <p:cNvPr id="33797" name="Text Box 4"/>
          <p:cNvSpPr txBox="1">
            <a:spLocks noChangeArrowheads="1"/>
          </p:cNvSpPr>
          <p:nvPr/>
        </p:nvSpPr>
        <p:spPr bwMode="auto">
          <a:xfrm>
            <a:off x="1129903" y="4132263"/>
            <a:ext cx="3198813" cy="952500"/>
          </a:xfrm>
          <a:prstGeom prst="rect">
            <a:avLst/>
          </a:prstGeom>
          <a:noFill/>
          <a:ln w="9525" algn="ctr">
            <a:solidFill>
              <a:schemeClr val="accent1"/>
            </a:solidFill>
            <a:miter lim="800000"/>
            <a:headEnd/>
            <a:tailEnd/>
          </a:ln>
        </p:spPr>
        <p:txBody>
          <a:bodyPr>
            <a:spAutoFit/>
          </a:bodyPr>
          <a:lstStyle/>
          <a:p>
            <a:pPr>
              <a:spcBef>
                <a:spcPct val="50000"/>
              </a:spcBef>
            </a:pPr>
            <a:r>
              <a:rPr lang="pt-BR" sz="1400">
                <a:latin typeface="Courier New" pitchFamily="49" charset="0"/>
              </a:rPr>
              <a:t>do</a:t>
            </a:r>
          </a:p>
          <a:p>
            <a:pPr>
              <a:spcBef>
                <a:spcPct val="50000"/>
              </a:spcBef>
            </a:pPr>
            <a:r>
              <a:rPr lang="pt-BR" sz="1400">
                <a:latin typeface="Courier New" pitchFamily="49" charset="0"/>
              </a:rPr>
              <a:t>   diretiva;</a:t>
            </a:r>
          </a:p>
          <a:p>
            <a:pPr>
              <a:spcBef>
                <a:spcPct val="50000"/>
              </a:spcBef>
            </a:pPr>
            <a:r>
              <a:rPr lang="pt-BR" sz="1400">
                <a:latin typeface="Courier New" pitchFamily="49" charset="0"/>
              </a:rPr>
              <a:t>while (expressão_lógica);</a:t>
            </a:r>
          </a:p>
        </p:txBody>
      </p:sp>
      <p:sp>
        <p:nvSpPr>
          <p:cNvPr id="33798" name="AutoShape 5"/>
          <p:cNvSpPr>
            <a:spLocks noChangeArrowheads="1"/>
          </p:cNvSpPr>
          <p:nvPr/>
        </p:nvSpPr>
        <p:spPr bwMode="auto">
          <a:xfrm>
            <a:off x="6438900" y="4808539"/>
            <a:ext cx="1368954" cy="827087"/>
          </a:xfrm>
          <a:prstGeom prst="flowChartDecision">
            <a:avLst/>
          </a:prstGeom>
          <a:solidFill>
            <a:schemeClr val="accent1"/>
          </a:solidFill>
          <a:ln w="9525" algn="ctr">
            <a:solidFill>
              <a:schemeClr val="tx1"/>
            </a:solidFill>
            <a:miter lim="800000"/>
            <a:headEnd/>
            <a:tailEnd/>
          </a:ln>
        </p:spPr>
        <p:txBody>
          <a:bodyPr wrap="none" anchor="ctr"/>
          <a:lstStyle/>
          <a:p>
            <a:pPr algn="ctr"/>
            <a:r>
              <a:rPr lang="pt-BR" sz="1200"/>
              <a:t>Expressão </a:t>
            </a:r>
          </a:p>
          <a:p>
            <a:pPr algn="ctr"/>
            <a:r>
              <a:rPr lang="pt-BR" sz="1200"/>
              <a:t>Lógica</a:t>
            </a:r>
          </a:p>
        </p:txBody>
      </p:sp>
      <p:cxnSp>
        <p:nvCxnSpPr>
          <p:cNvPr id="33799" name="AutoShape 6"/>
          <p:cNvCxnSpPr>
            <a:cxnSpLocks noChangeShapeType="1"/>
            <a:stCxn id="33805" idx="2"/>
            <a:endCxn id="33798" idx="0"/>
          </p:cNvCxnSpPr>
          <p:nvPr/>
        </p:nvCxnSpPr>
        <p:spPr bwMode="auto">
          <a:xfrm>
            <a:off x="7123377" y="4498976"/>
            <a:ext cx="0" cy="309563"/>
          </a:xfrm>
          <a:prstGeom prst="straightConnector1">
            <a:avLst/>
          </a:prstGeom>
          <a:noFill/>
          <a:ln w="9525">
            <a:solidFill>
              <a:schemeClr val="tx1"/>
            </a:solidFill>
            <a:round/>
            <a:headEnd/>
            <a:tailEnd type="triangle" w="med" len="med"/>
          </a:ln>
        </p:spPr>
      </p:cxnSp>
      <p:cxnSp>
        <p:nvCxnSpPr>
          <p:cNvPr id="33800" name="AutoShape 7"/>
          <p:cNvCxnSpPr>
            <a:cxnSpLocks noChangeShapeType="1"/>
            <a:stCxn id="33798" idx="2"/>
          </p:cNvCxnSpPr>
          <p:nvPr/>
        </p:nvCxnSpPr>
        <p:spPr bwMode="auto">
          <a:xfrm>
            <a:off x="7123378" y="5635625"/>
            <a:ext cx="10319" cy="457200"/>
          </a:xfrm>
          <a:prstGeom prst="straightConnector1">
            <a:avLst/>
          </a:prstGeom>
          <a:noFill/>
          <a:ln w="9525">
            <a:solidFill>
              <a:schemeClr val="tx1"/>
            </a:solidFill>
            <a:round/>
            <a:headEnd/>
            <a:tailEnd type="triangle" w="med" len="med"/>
          </a:ln>
        </p:spPr>
      </p:cxnSp>
      <p:sp>
        <p:nvSpPr>
          <p:cNvPr id="33801" name="Text Box 8"/>
          <p:cNvSpPr txBox="1">
            <a:spLocks noChangeArrowheads="1"/>
          </p:cNvSpPr>
          <p:nvPr/>
        </p:nvSpPr>
        <p:spPr bwMode="auto">
          <a:xfrm>
            <a:off x="5699049" y="5241925"/>
            <a:ext cx="882934" cy="276999"/>
          </a:xfrm>
          <a:prstGeom prst="rect">
            <a:avLst/>
          </a:prstGeom>
          <a:noFill/>
          <a:ln w="9525" algn="ctr">
            <a:noFill/>
            <a:miter lim="800000"/>
            <a:headEnd/>
            <a:tailEnd/>
          </a:ln>
        </p:spPr>
        <p:txBody>
          <a:bodyPr wrap="none">
            <a:spAutoFit/>
          </a:bodyPr>
          <a:lstStyle/>
          <a:p>
            <a:pPr algn="ctr"/>
            <a:r>
              <a:rPr lang="pt-BR" sz="1200"/>
              <a:t>verdadeiro</a:t>
            </a:r>
          </a:p>
        </p:txBody>
      </p:sp>
      <p:sp>
        <p:nvSpPr>
          <p:cNvPr id="33802" name="Text Box 9"/>
          <p:cNvSpPr txBox="1">
            <a:spLocks noChangeArrowheads="1"/>
          </p:cNvSpPr>
          <p:nvPr/>
        </p:nvSpPr>
        <p:spPr bwMode="auto">
          <a:xfrm>
            <a:off x="7312730" y="5562600"/>
            <a:ext cx="505267" cy="276999"/>
          </a:xfrm>
          <a:prstGeom prst="rect">
            <a:avLst/>
          </a:prstGeom>
          <a:noFill/>
          <a:ln w="9525" algn="ctr">
            <a:noFill/>
            <a:miter lim="800000"/>
            <a:headEnd/>
            <a:tailEnd/>
          </a:ln>
        </p:spPr>
        <p:txBody>
          <a:bodyPr wrap="none">
            <a:spAutoFit/>
          </a:bodyPr>
          <a:lstStyle/>
          <a:p>
            <a:pPr algn="ctr"/>
            <a:r>
              <a:rPr lang="pt-BR" sz="1200"/>
              <a:t>falso</a:t>
            </a:r>
          </a:p>
        </p:txBody>
      </p:sp>
      <p:cxnSp>
        <p:nvCxnSpPr>
          <p:cNvPr id="33803" name="AutoShape 10"/>
          <p:cNvCxnSpPr>
            <a:cxnSpLocks noChangeShapeType="1"/>
            <a:stCxn id="33805" idx="1"/>
            <a:endCxn id="33798" idx="1"/>
          </p:cNvCxnSpPr>
          <p:nvPr/>
        </p:nvCxnSpPr>
        <p:spPr bwMode="auto">
          <a:xfrm rot="10800000" flipV="1">
            <a:off x="6438901" y="4338639"/>
            <a:ext cx="99748" cy="884237"/>
          </a:xfrm>
          <a:prstGeom prst="bentConnector3">
            <a:avLst>
              <a:gd name="adj1" fmla="val 405171"/>
            </a:avLst>
          </a:prstGeom>
          <a:noFill/>
          <a:ln w="9525">
            <a:solidFill>
              <a:schemeClr val="tx1"/>
            </a:solidFill>
            <a:miter lim="800000"/>
            <a:headEnd type="triangle" w="med" len="med"/>
            <a:tailEnd/>
          </a:ln>
        </p:spPr>
      </p:cxnSp>
      <p:sp>
        <p:nvSpPr>
          <p:cNvPr id="33804" name="Text Box 11"/>
          <p:cNvSpPr txBox="1">
            <a:spLocks noChangeArrowheads="1"/>
          </p:cNvSpPr>
          <p:nvPr/>
        </p:nvSpPr>
        <p:spPr bwMode="auto">
          <a:xfrm>
            <a:off x="856457" y="1628776"/>
            <a:ext cx="8191368" cy="1920875"/>
          </a:xfrm>
          <a:prstGeom prst="rect">
            <a:avLst/>
          </a:prstGeom>
          <a:noFill/>
          <a:ln w="9525" algn="ctr">
            <a:noFill/>
            <a:miter lim="800000"/>
            <a:headEnd/>
            <a:tailEnd/>
          </a:ln>
        </p:spPr>
        <p:txBody>
          <a:bodyPr>
            <a:spAutoFit/>
          </a:bodyPr>
          <a:lstStyle/>
          <a:p>
            <a:pPr algn="just">
              <a:spcBef>
                <a:spcPct val="50000"/>
              </a:spcBef>
            </a:pPr>
            <a:r>
              <a:rPr lang="pt-BR" sz="2000"/>
              <a:t>O </a:t>
            </a:r>
            <a:r>
              <a:rPr lang="pt-BR" sz="2000" i="1"/>
              <a:t>do</a:t>
            </a:r>
            <a:r>
              <a:rPr lang="pt-BR" sz="2000"/>
              <a:t> </a:t>
            </a:r>
            <a:r>
              <a:rPr lang="pt-BR" sz="2000" i="1"/>
              <a:t>while</a:t>
            </a:r>
            <a:r>
              <a:rPr lang="pt-BR" sz="2000"/>
              <a:t> também é um laço condicional, isto é, tal como o </a:t>
            </a:r>
            <a:r>
              <a:rPr lang="pt-BR" sz="2000" i="1"/>
              <a:t>while</a:t>
            </a:r>
            <a:r>
              <a:rPr lang="pt-BR" sz="2000"/>
              <a:t> é um conjunto de instruções repetidas enquanto o resultado de uma expressão lógica (uma condição) é avaliado como verdadeiro mas, diferentemente do </a:t>
            </a:r>
            <a:r>
              <a:rPr lang="pt-BR" sz="2000" i="1"/>
              <a:t>while</a:t>
            </a:r>
            <a:r>
              <a:rPr lang="pt-BR" sz="2000"/>
              <a:t>, a diretiva associada é executada antes da avaliação da expressão lógica e assim temos que esta diretiva é executada pelo menos uma vez.</a:t>
            </a:r>
          </a:p>
        </p:txBody>
      </p:sp>
      <p:sp>
        <p:nvSpPr>
          <p:cNvPr id="33805" name="AutoShape 12"/>
          <p:cNvSpPr>
            <a:spLocks noChangeArrowheads="1"/>
          </p:cNvSpPr>
          <p:nvPr/>
        </p:nvSpPr>
        <p:spPr bwMode="auto">
          <a:xfrm>
            <a:off x="6538648" y="4176713"/>
            <a:ext cx="1169458" cy="322262"/>
          </a:xfrm>
          <a:prstGeom prst="flowChartProcess">
            <a:avLst/>
          </a:prstGeom>
          <a:solidFill>
            <a:schemeClr val="accent1"/>
          </a:solidFill>
          <a:ln w="9525" algn="ctr">
            <a:solidFill>
              <a:schemeClr val="tx1"/>
            </a:solidFill>
            <a:miter lim="800000"/>
            <a:headEnd/>
            <a:tailEnd/>
          </a:ln>
        </p:spPr>
        <p:txBody>
          <a:bodyPr wrap="none" anchor="ctr"/>
          <a:lstStyle/>
          <a:p>
            <a:pPr algn="ctr"/>
            <a:r>
              <a:rPr lang="pt-BR" sz="1200"/>
              <a:t>diretiva</a:t>
            </a:r>
          </a:p>
        </p:txBody>
      </p:sp>
      <p:cxnSp>
        <p:nvCxnSpPr>
          <p:cNvPr id="33806" name="AutoShape 13"/>
          <p:cNvCxnSpPr>
            <a:cxnSpLocks noChangeShapeType="1"/>
            <a:endCxn id="33805" idx="0"/>
          </p:cNvCxnSpPr>
          <p:nvPr/>
        </p:nvCxnSpPr>
        <p:spPr bwMode="auto">
          <a:xfrm>
            <a:off x="7118218" y="3868739"/>
            <a:ext cx="5159" cy="307975"/>
          </a:xfrm>
          <a:prstGeom prst="straightConnector1">
            <a:avLst/>
          </a:prstGeom>
          <a:noFill/>
          <a:ln w="9525">
            <a:solidFill>
              <a:schemeClr val="tx1"/>
            </a:solidFill>
            <a:round/>
            <a:headEnd/>
            <a:tailEnd type="triangle" w="med" len="med"/>
          </a:ln>
        </p:spPr>
      </p:cxnSp>
      <p:pic>
        <p:nvPicPr>
          <p:cNvPr id="15"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p:cNvSpPr>
          <p:nvPr/>
        </p:nvSpPr>
        <p:spPr bwMode="auto">
          <a:xfrm>
            <a:off x="91149" y="366696"/>
            <a:ext cx="8824251" cy="776288"/>
          </a:xfrm>
          <a:prstGeom prst="rect">
            <a:avLst/>
          </a:prstGeom>
          <a:noFill/>
          <a:ln>
            <a:miter lim="800000"/>
            <a:headEnd/>
            <a:tailEnd/>
          </a:ln>
        </p:spPr>
        <p:txBody>
          <a:bodyPr vert="horz" lIns="91440" tIns="45720" rIns="91440" bIns="4572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pt-BR" sz="4000" b="1" i="0" u="none" strike="noStrike" kern="1200" cap="none" spc="0" normalizeH="0" baseline="0" noProof="0" dirty="0">
                <a:ln>
                  <a:noFill/>
                </a:ln>
                <a:solidFill>
                  <a:schemeClr val="accent1"/>
                </a:solidFill>
                <a:effectLst/>
                <a:uLnTx/>
                <a:uFillTx/>
                <a:latin typeface="Calibri" pitchFamily="34" charset="0"/>
                <a:ea typeface="+mn-ea"/>
                <a:cs typeface="+mn-cs"/>
              </a:rPr>
              <a:t>Sensor de Luminosidade</a:t>
            </a:r>
          </a:p>
        </p:txBody>
      </p:sp>
      <p:pic>
        <p:nvPicPr>
          <p:cNvPr id="66562" name="Picture 2" descr="http://4.bp.blogspot.com/-0ND8PcsGJCY/TmaU46zs78I/AAAAAAAAAP4/o7CtJSPzN_w/s1600/L.png"/>
          <p:cNvPicPr>
            <a:picLocks noChangeAspect="1" noChangeArrowheads="1"/>
          </p:cNvPicPr>
          <p:nvPr/>
        </p:nvPicPr>
        <p:blipFill>
          <a:blip r:embed="rId2" cstate="print"/>
          <a:srcRect/>
          <a:stretch>
            <a:fillRect/>
          </a:stretch>
        </p:blipFill>
        <p:spPr bwMode="auto">
          <a:xfrm>
            <a:off x="2309794" y="2285992"/>
            <a:ext cx="3248025" cy="2209801"/>
          </a:xfrm>
          <a:prstGeom prst="rect">
            <a:avLst/>
          </a:prstGeom>
          <a:noFill/>
        </p:spPr>
      </p:pic>
      <p:pic>
        <p:nvPicPr>
          <p:cNvPr id="5" name="Picture 3" descr="F:\Disco Principal\Arduino\Barretuino\Barretuino.JPG"/>
          <p:cNvPicPr>
            <a:picLocks noChangeAspect="1" noChangeArrowheads="1"/>
          </p:cNvPicPr>
          <p:nvPr/>
        </p:nvPicPr>
        <p:blipFill>
          <a:blip r:embed="rId3" cstate="print"/>
          <a:srcRect/>
          <a:stretch>
            <a:fillRect/>
          </a:stretch>
        </p:blipFill>
        <p:spPr bwMode="auto">
          <a:xfrm>
            <a:off x="8596338" y="0"/>
            <a:ext cx="1309662" cy="958707"/>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p:cNvSpPr>
          <p:nvPr/>
        </p:nvSpPr>
        <p:spPr bwMode="auto">
          <a:xfrm>
            <a:off x="91149" y="366696"/>
            <a:ext cx="8824251" cy="776288"/>
          </a:xfrm>
          <a:prstGeom prst="rect">
            <a:avLst/>
          </a:prstGeom>
          <a:noFill/>
          <a:ln>
            <a:miter lim="800000"/>
            <a:headEnd/>
            <a:tailEnd/>
          </a:ln>
        </p:spPr>
        <p:txBody>
          <a:bodyPr vert="horz" lIns="91440" tIns="45720" rIns="91440" bIns="4572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pt-BR" sz="4000" b="1" i="0" u="none" strike="noStrike" kern="1200" cap="none" spc="0" normalizeH="0" baseline="0" noProof="0" dirty="0" err="1">
                <a:ln>
                  <a:noFill/>
                </a:ln>
                <a:solidFill>
                  <a:schemeClr val="accent1"/>
                </a:solidFill>
                <a:effectLst/>
                <a:uLnTx/>
                <a:uFillTx/>
                <a:latin typeface="Calibri" pitchFamily="34" charset="0"/>
                <a:ea typeface="+mn-ea"/>
                <a:cs typeface="+mn-cs"/>
              </a:rPr>
              <a:t>Push</a:t>
            </a:r>
            <a:r>
              <a:rPr kumimoji="0" lang="pt-BR" sz="4000" b="1" i="0" u="none" strike="noStrike" kern="1200" cap="none" spc="0" normalizeH="0" baseline="0" noProof="0" dirty="0">
                <a:ln>
                  <a:noFill/>
                </a:ln>
                <a:solidFill>
                  <a:schemeClr val="accent1"/>
                </a:solidFill>
                <a:effectLst/>
                <a:uLnTx/>
                <a:uFillTx/>
                <a:latin typeface="Calibri" pitchFamily="34" charset="0"/>
                <a:ea typeface="+mn-ea"/>
                <a:cs typeface="+mn-cs"/>
              </a:rPr>
              <a:t> Button</a:t>
            </a:r>
          </a:p>
        </p:txBody>
      </p:sp>
      <p:pic>
        <p:nvPicPr>
          <p:cNvPr id="5"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pic>
        <p:nvPicPr>
          <p:cNvPr id="1030" name="Picture 6" descr="https://www.arduino.cc/en/uploads/Tutorial/button.png"/>
          <p:cNvPicPr>
            <a:picLocks noChangeAspect="1" noChangeArrowheads="1"/>
          </p:cNvPicPr>
          <p:nvPr/>
        </p:nvPicPr>
        <p:blipFill>
          <a:blip r:embed="rId3" cstate="print"/>
          <a:srcRect r="28445"/>
          <a:stretch>
            <a:fillRect/>
          </a:stretch>
        </p:blipFill>
        <p:spPr bwMode="auto">
          <a:xfrm>
            <a:off x="3296816" y="3645024"/>
            <a:ext cx="4968552" cy="2695576"/>
          </a:xfrm>
          <a:prstGeom prst="rect">
            <a:avLst/>
          </a:prstGeom>
          <a:noFill/>
        </p:spPr>
      </p:pic>
      <p:pic>
        <p:nvPicPr>
          <p:cNvPr id="9" name="Picture 2" descr="http://seriallink.com.br/loja/images/chave-tactil-4-%20.jpg"/>
          <p:cNvPicPr>
            <a:picLocks noChangeAspect="1" noChangeArrowheads="1"/>
          </p:cNvPicPr>
          <p:nvPr/>
        </p:nvPicPr>
        <p:blipFill>
          <a:blip r:embed="rId4" cstate="print"/>
          <a:srcRect/>
          <a:stretch>
            <a:fillRect/>
          </a:stretch>
        </p:blipFill>
        <p:spPr bwMode="auto">
          <a:xfrm>
            <a:off x="488504" y="4149080"/>
            <a:ext cx="1594892" cy="1472208"/>
          </a:xfrm>
          <a:prstGeom prst="rect">
            <a:avLst/>
          </a:prstGeom>
          <a:noFill/>
          <a:ln w="9525">
            <a:noFill/>
            <a:miter lim="800000"/>
            <a:headEnd/>
            <a:tailEnd/>
          </a:ln>
        </p:spPr>
      </p:pic>
      <p:pic>
        <p:nvPicPr>
          <p:cNvPr id="1034" name="Picture 10" descr="http://www.dreaminc.com.br/sala_de_aula/wp-content/uploads/Botao-Push-Button-.jpg"/>
          <p:cNvPicPr>
            <a:picLocks noChangeAspect="1" noChangeArrowheads="1"/>
          </p:cNvPicPr>
          <p:nvPr/>
        </p:nvPicPr>
        <p:blipFill>
          <a:blip r:embed="rId5" cstate="print"/>
          <a:srcRect/>
          <a:stretch>
            <a:fillRect/>
          </a:stretch>
        </p:blipFill>
        <p:spPr bwMode="auto">
          <a:xfrm>
            <a:off x="3296816" y="520564"/>
            <a:ext cx="5040560" cy="2764420"/>
          </a:xfrm>
          <a:prstGeom prst="rect">
            <a:avLst/>
          </a:prstGeom>
          <a:noFill/>
        </p:spPr>
      </p:pic>
      <p:sp>
        <p:nvSpPr>
          <p:cNvPr id="11" name="Seta para a direita 10"/>
          <p:cNvSpPr/>
          <p:nvPr/>
        </p:nvSpPr>
        <p:spPr>
          <a:xfrm>
            <a:off x="2144688" y="443711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0" y="1"/>
            <a:ext cx="7842250" cy="411163"/>
          </a:xfrm>
          <a:noFill/>
          <a:ln>
            <a:miter lim="800000"/>
            <a:headEnd/>
            <a:tailEnd/>
          </a:ln>
        </p:spPr>
        <p:txBody>
          <a:bodyPr vert="horz" wrap="square" lIns="92075" tIns="46038" rIns="92075" bIns="46038" numCol="1" anchor="t" anchorCtr="0" compatLnSpc="1">
            <a:prstTxWarp prst="textNoShape">
              <a:avLst/>
            </a:prstTxWarp>
            <a:noAutofit/>
          </a:bodyPr>
          <a:lstStyle/>
          <a:p>
            <a:r>
              <a:rPr lang="pt-BR" sz="4000" dirty="0">
                <a:latin typeface="Calibri" pitchFamily="34" charset="0"/>
                <a:ea typeface="+mn-ea"/>
                <a:cs typeface="+mn-cs"/>
              </a:rPr>
              <a:t>Rele </a:t>
            </a:r>
            <a:r>
              <a:rPr lang="pt-BR" sz="4000" dirty="0" err="1">
                <a:latin typeface="Calibri" pitchFamily="34" charset="0"/>
                <a:ea typeface="+mn-ea"/>
                <a:cs typeface="+mn-cs"/>
              </a:rPr>
              <a:t>Shield</a:t>
            </a:r>
            <a:endParaRPr lang="pt-BR" sz="4000" dirty="0">
              <a:latin typeface="Calibri" pitchFamily="34" charset="0"/>
              <a:ea typeface="+mn-ea"/>
              <a:cs typeface="+mn-cs"/>
            </a:endParaRPr>
          </a:p>
        </p:txBody>
      </p:sp>
      <p:sp>
        <p:nvSpPr>
          <p:cNvPr id="9219" name="Retângulo 11"/>
          <p:cNvSpPr>
            <a:spLocks noChangeArrowheads="1"/>
          </p:cNvSpPr>
          <p:nvPr/>
        </p:nvSpPr>
        <p:spPr bwMode="auto">
          <a:xfrm>
            <a:off x="577850" y="1066800"/>
            <a:ext cx="8667750" cy="1569660"/>
          </a:xfrm>
          <a:prstGeom prst="rect">
            <a:avLst/>
          </a:prstGeom>
          <a:noFill/>
          <a:ln w="9525">
            <a:noFill/>
            <a:miter lim="800000"/>
            <a:headEnd/>
            <a:tailEnd/>
          </a:ln>
        </p:spPr>
        <p:txBody>
          <a:bodyPr>
            <a:spAutoFit/>
          </a:bodyPr>
          <a:lstStyle/>
          <a:p>
            <a:pPr algn="just"/>
            <a:r>
              <a:rPr lang="pt-BR" sz="2400"/>
              <a:t>Placas de Expansão que permitem o controle de reles.</a:t>
            </a:r>
          </a:p>
          <a:p>
            <a:r>
              <a:rPr lang="pt-BR" sz="2400"/>
              <a:t>Os reles são chaves eletromagneticas usadas para o acionamento de cargas e/ou corrente a partir de um circuito de baixa tensão, conforme as características do rele usado. </a:t>
            </a:r>
          </a:p>
        </p:txBody>
      </p:sp>
      <p:pic>
        <p:nvPicPr>
          <p:cNvPr id="9220" name="Picture 2" descr="E:\Arduino\Shield Rele 4 - Azul.jpg"/>
          <p:cNvPicPr>
            <a:picLocks noChangeAspect="1" noChangeArrowheads="1"/>
          </p:cNvPicPr>
          <p:nvPr/>
        </p:nvPicPr>
        <p:blipFill>
          <a:blip r:embed="rId2" cstate="print"/>
          <a:srcRect/>
          <a:stretch>
            <a:fillRect/>
          </a:stretch>
        </p:blipFill>
        <p:spPr bwMode="auto">
          <a:xfrm>
            <a:off x="8089900" y="4495800"/>
            <a:ext cx="1485900" cy="1371600"/>
          </a:xfrm>
          <a:prstGeom prst="rect">
            <a:avLst/>
          </a:prstGeom>
          <a:noFill/>
          <a:ln w="9525">
            <a:noFill/>
            <a:miter lim="800000"/>
            <a:headEnd/>
            <a:tailEnd/>
          </a:ln>
        </p:spPr>
      </p:pic>
      <p:pic>
        <p:nvPicPr>
          <p:cNvPr id="9221" name="Picture 3" descr="E:\Arduino\arduino-rele-shield_MLB-F-222961804_7106.jpg"/>
          <p:cNvPicPr>
            <a:picLocks noChangeAspect="1" noChangeArrowheads="1"/>
          </p:cNvPicPr>
          <p:nvPr/>
        </p:nvPicPr>
        <p:blipFill>
          <a:blip r:embed="rId3" cstate="print"/>
          <a:srcRect/>
          <a:stretch>
            <a:fillRect/>
          </a:stretch>
        </p:blipFill>
        <p:spPr bwMode="auto">
          <a:xfrm>
            <a:off x="8007350" y="3200401"/>
            <a:ext cx="1568450" cy="1090613"/>
          </a:xfrm>
          <a:prstGeom prst="rect">
            <a:avLst/>
          </a:prstGeom>
          <a:noFill/>
          <a:ln w="9525">
            <a:noFill/>
            <a:miter lim="800000"/>
            <a:headEnd/>
            <a:tailEnd/>
          </a:ln>
        </p:spPr>
      </p:pic>
      <p:pic>
        <p:nvPicPr>
          <p:cNvPr id="9222" name="Picture 6"/>
          <p:cNvPicPr>
            <a:picLocks noChangeAspect="1" noChangeArrowheads="1"/>
          </p:cNvPicPr>
          <p:nvPr/>
        </p:nvPicPr>
        <p:blipFill>
          <a:blip r:embed="rId4" cstate="print"/>
          <a:srcRect/>
          <a:stretch>
            <a:fillRect/>
          </a:stretch>
        </p:blipFill>
        <p:spPr bwMode="auto">
          <a:xfrm>
            <a:off x="82550" y="3352801"/>
            <a:ext cx="4292600" cy="2244725"/>
          </a:xfrm>
          <a:prstGeom prst="rect">
            <a:avLst/>
          </a:prstGeom>
          <a:noFill/>
          <a:ln w="9525">
            <a:noFill/>
            <a:miter lim="800000"/>
            <a:headEnd/>
            <a:tailEnd/>
          </a:ln>
        </p:spPr>
      </p:pic>
      <p:pic>
        <p:nvPicPr>
          <p:cNvPr id="9223" name="Picture 8" descr="http://tiggercomp.com.br/novaloja/images/rele.jpg"/>
          <p:cNvPicPr>
            <a:picLocks noChangeAspect="1" noChangeArrowheads="1"/>
          </p:cNvPicPr>
          <p:nvPr/>
        </p:nvPicPr>
        <p:blipFill>
          <a:blip r:embed="rId5" cstate="print"/>
          <a:srcRect/>
          <a:stretch>
            <a:fillRect/>
          </a:stretch>
        </p:blipFill>
        <p:spPr bwMode="auto">
          <a:xfrm>
            <a:off x="4870450" y="3429000"/>
            <a:ext cx="2311400" cy="1912938"/>
          </a:xfrm>
          <a:prstGeom prst="rect">
            <a:avLst/>
          </a:prstGeom>
          <a:noFill/>
          <a:ln w="9525">
            <a:noFill/>
            <a:miter lim="800000"/>
            <a:headEnd/>
            <a:tailEnd/>
          </a:ln>
        </p:spPr>
      </p:pic>
      <p:pic>
        <p:nvPicPr>
          <p:cNvPr id="9" name="Picture 3" descr="F:\Disco Principal\Arduino\Barretuino\Barretuino.JPG"/>
          <p:cNvPicPr>
            <a:picLocks noChangeAspect="1" noChangeArrowheads="1"/>
          </p:cNvPicPr>
          <p:nvPr/>
        </p:nvPicPr>
        <p:blipFill>
          <a:blip r:embed="rId6" cstate="print"/>
          <a:srcRect/>
          <a:stretch>
            <a:fillRect/>
          </a:stretch>
        </p:blipFill>
        <p:spPr bwMode="auto">
          <a:xfrm>
            <a:off x="8596338" y="0"/>
            <a:ext cx="1309662" cy="958707"/>
          </a:xfrm>
          <a:prstGeom prst="rect">
            <a:avLst/>
          </a:prstGeom>
          <a:noFill/>
        </p:spPr>
      </p:pic>
    </p:spTree>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0" y="1"/>
            <a:ext cx="7842250" cy="411163"/>
          </a:xfrm>
          <a:noFill/>
          <a:ln>
            <a:miter lim="800000"/>
            <a:headEnd/>
            <a:tailEnd/>
          </a:ln>
        </p:spPr>
        <p:txBody>
          <a:bodyPr vert="horz" wrap="square" lIns="92075" tIns="46038" rIns="92075" bIns="46038" numCol="1" anchor="t" anchorCtr="0" compatLnSpc="1">
            <a:prstTxWarp prst="textNoShape">
              <a:avLst/>
            </a:prstTxWarp>
            <a:noAutofit/>
          </a:bodyPr>
          <a:lstStyle/>
          <a:p>
            <a:r>
              <a:rPr lang="pt-BR" sz="4000" dirty="0">
                <a:latin typeface="Calibri" pitchFamily="34" charset="0"/>
                <a:ea typeface="+mn-ea"/>
                <a:cs typeface="+mn-cs"/>
              </a:rPr>
              <a:t>Rele </a:t>
            </a:r>
            <a:r>
              <a:rPr lang="pt-BR" sz="4000" dirty="0" err="1">
                <a:latin typeface="Calibri" pitchFamily="34" charset="0"/>
                <a:ea typeface="+mn-ea"/>
                <a:cs typeface="+mn-cs"/>
              </a:rPr>
              <a:t>Shield</a:t>
            </a:r>
            <a:endParaRPr lang="pt-BR" sz="4000" dirty="0">
              <a:latin typeface="Calibri" pitchFamily="34" charset="0"/>
              <a:ea typeface="+mn-ea"/>
              <a:cs typeface="+mn-cs"/>
            </a:endParaRPr>
          </a:p>
        </p:txBody>
      </p:sp>
      <p:pic>
        <p:nvPicPr>
          <p:cNvPr id="10243" name="Picture 2"/>
          <p:cNvPicPr>
            <a:picLocks noChangeAspect="1" noChangeArrowheads="1"/>
          </p:cNvPicPr>
          <p:nvPr/>
        </p:nvPicPr>
        <p:blipFill>
          <a:blip r:embed="rId2" cstate="print"/>
          <a:srcRect/>
          <a:stretch>
            <a:fillRect/>
          </a:stretch>
        </p:blipFill>
        <p:spPr bwMode="auto">
          <a:xfrm>
            <a:off x="2641600" y="2057400"/>
            <a:ext cx="5298679" cy="1968500"/>
          </a:xfrm>
          <a:prstGeom prst="rect">
            <a:avLst/>
          </a:prstGeom>
          <a:noFill/>
          <a:ln w="9525">
            <a:noFill/>
            <a:miter lim="800000"/>
            <a:headEnd/>
            <a:tailEnd/>
          </a:ln>
        </p:spPr>
      </p:pic>
      <p:sp>
        <p:nvSpPr>
          <p:cNvPr id="10244" name="Retângulo 7"/>
          <p:cNvSpPr>
            <a:spLocks noChangeArrowheads="1"/>
          </p:cNvSpPr>
          <p:nvPr/>
        </p:nvSpPr>
        <p:spPr bwMode="auto">
          <a:xfrm>
            <a:off x="577850" y="838200"/>
            <a:ext cx="8750300" cy="954088"/>
          </a:xfrm>
          <a:prstGeom prst="rect">
            <a:avLst/>
          </a:prstGeom>
          <a:noFill/>
          <a:ln w="9525">
            <a:noFill/>
            <a:miter lim="800000"/>
            <a:headEnd/>
            <a:tailEnd/>
          </a:ln>
        </p:spPr>
        <p:txBody>
          <a:bodyPr>
            <a:spAutoFit/>
          </a:bodyPr>
          <a:lstStyle/>
          <a:p>
            <a:r>
              <a:rPr lang="pt-BR" sz="2800"/>
              <a:t>Desenho das trilhas da placa de controle do relé</a:t>
            </a:r>
          </a:p>
          <a:p>
            <a:r>
              <a:rPr lang="pt-BR" sz="2800"/>
              <a:t>observado do lado dos componentes</a:t>
            </a:r>
          </a:p>
        </p:txBody>
      </p:sp>
      <p:pic>
        <p:nvPicPr>
          <p:cNvPr id="10245" name="Picture 3"/>
          <p:cNvPicPr>
            <a:picLocks noChangeAspect="1" noChangeArrowheads="1"/>
          </p:cNvPicPr>
          <p:nvPr/>
        </p:nvPicPr>
        <p:blipFill>
          <a:blip r:embed="rId3" cstate="print"/>
          <a:srcRect t="16843" b="15788"/>
          <a:stretch>
            <a:fillRect/>
          </a:stretch>
        </p:blipFill>
        <p:spPr bwMode="auto">
          <a:xfrm>
            <a:off x="825500" y="4191000"/>
            <a:ext cx="4055269" cy="1828800"/>
          </a:xfrm>
          <a:prstGeom prst="rect">
            <a:avLst/>
          </a:prstGeom>
          <a:noFill/>
          <a:ln w="9525">
            <a:noFill/>
            <a:miter lim="800000"/>
            <a:headEnd/>
            <a:tailEnd/>
          </a:ln>
        </p:spPr>
      </p:pic>
      <p:pic>
        <p:nvPicPr>
          <p:cNvPr id="10246" name="Picture 5" descr="http://img1.mlstatic.com/modulo-de-rele-5v-para-arduino-arm-avr-dsp-pic_MLB-O-2851379126_062012.jpg"/>
          <p:cNvPicPr>
            <a:picLocks noChangeAspect="1" noChangeArrowheads="1"/>
          </p:cNvPicPr>
          <p:nvPr/>
        </p:nvPicPr>
        <p:blipFill>
          <a:blip r:embed="rId4" cstate="print"/>
          <a:srcRect t="12801" b="32800"/>
          <a:stretch>
            <a:fillRect/>
          </a:stretch>
        </p:blipFill>
        <p:spPr bwMode="auto">
          <a:xfrm>
            <a:off x="5283200" y="4068764"/>
            <a:ext cx="3797300" cy="1906587"/>
          </a:xfrm>
          <a:prstGeom prst="rect">
            <a:avLst/>
          </a:prstGeom>
          <a:noFill/>
          <a:ln w="9525">
            <a:noFill/>
            <a:miter lim="800000"/>
            <a:headEnd/>
            <a:tailEnd/>
          </a:ln>
        </p:spPr>
      </p:pic>
      <p:pic>
        <p:nvPicPr>
          <p:cNvPr id="8" name="Picture 3" descr="F:\Disco Principal\Arduino\Barretuino\Barretuino.JPG"/>
          <p:cNvPicPr>
            <a:picLocks noChangeAspect="1" noChangeArrowheads="1"/>
          </p:cNvPicPr>
          <p:nvPr/>
        </p:nvPicPr>
        <p:blipFill>
          <a:blip r:embed="rId5" cstate="print"/>
          <a:srcRect/>
          <a:stretch>
            <a:fillRect/>
          </a:stretch>
        </p:blipFill>
        <p:spPr bwMode="auto">
          <a:xfrm>
            <a:off x="8596338" y="0"/>
            <a:ext cx="1309662" cy="958707"/>
          </a:xfrm>
          <a:prstGeom prst="rect">
            <a:avLst/>
          </a:prstGeom>
          <a:noFill/>
        </p:spPr>
      </p:pic>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3"/>
          <p:cNvSpPr txBox="1">
            <a:spLocks noChangeArrowheads="1"/>
          </p:cNvSpPr>
          <p:nvPr/>
        </p:nvSpPr>
        <p:spPr bwMode="auto">
          <a:xfrm>
            <a:off x="7429500" y="4899026"/>
            <a:ext cx="1767946" cy="315913"/>
          </a:xfrm>
          <a:prstGeom prst="rect">
            <a:avLst/>
          </a:prstGeom>
          <a:noFill/>
          <a:ln w="9525">
            <a:noFill/>
            <a:round/>
            <a:headEnd/>
            <a:tailEnd/>
          </a:ln>
        </p:spPr>
        <p:txBody>
          <a:bodyPr wrap="none" lIns="82945" tIns="41473" rIns="82945" bIns="41473" anchor="ctr"/>
          <a:lstStyle/>
          <a:p>
            <a:endParaRPr lang="pt-BR"/>
          </a:p>
        </p:txBody>
      </p:sp>
      <p:pic>
        <p:nvPicPr>
          <p:cNvPr id="10243" name="Picture 4"/>
          <p:cNvPicPr>
            <a:picLocks noChangeAspect="1" noChangeArrowheads="1"/>
          </p:cNvPicPr>
          <p:nvPr/>
        </p:nvPicPr>
        <p:blipFill>
          <a:blip r:embed="rId3" cstate="print"/>
          <a:srcRect/>
          <a:stretch>
            <a:fillRect/>
          </a:stretch>
        </p:blipFill>
        <p:spPr bwMode="auto">
          <a:xfrm>
            <a:off x="6722666" y="1404938"/>
            <a:ext cx="2338917" cy="2159000"/>
          </a:xfrm>
          <a:prstGeom prst="rect">
            <a:avLst/>
          </a:prstGeom>
          <a:noFill/>
          <a:ln w="9525">
            <a:noFill/>
            <a:round/>
            <a:headEnd/>
            <a:tailEnd/>
          </a:ln>
        </p:spPr>
      </p:pic>
      <p:sp>
        <p:nvSpPr>
          <p:cNvPr id="10245" name="Text Box 6"/>
          <p:cNvSpPr txBox="1">
            <a:spLocks noChangeArrowheads="1"/>
          </p:cNvSpPr>
          <p:nvPr/>
        </p:nvSpPr>
        <p:spPr bwMode="auto">
          <a:xfrm>
            <a:off x="666720" y="4143380"/>
            <a:ext cx="5143536" cy="501650"/>
          </a:xfrm>
          <a:prstGeom prst="rect">
            <a:avLst/>
          </a:prstGeom>
          <a:noFill/>
          <a:ln w="9525">
            <a:noFill/>
            <a:round/>
            <a:headEnd/>
            <a:tailEnd/>
          </a:ln>
        </p:spPr>
        <p:txBody>
          <a:bodyPr lIns="81639" tIns="40820" rIns="81639" bIns="40820"/>
          <a:lstStyle/>
          <a:p>
            <a:pPr>
              <a:lnSpc>
                <a:spcPct val="76000"/>
              </a:lnSpc>
              <a:buFont typeface="Wingdings" pitchFamily="2" charset="2"/>
              <a:buChar cha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pPr>
            <a:r>
              <a:rPr lang="en-GB" sz="2200" dirty="0" err="1">
                <a:solidFill>
                  <a:srgbClr val="000000"/>
                </a:solidFill>
              </a:rPr>
              <a:t>Arduino</a:t>
            </a:r>
            <a:r>
              <a:rPr lang="en-GB" sz="2200" dirty="0">
                <a:solidFill>
                  <a:srgbClr val="000000"/>
                </a:solidFill>
              </a:rPr>
              <a:t> </a:t>
            </a:r>
            <a:r>
              <a:rPr lang="pt-BR" sz="2200" dirty="0">
                <a:solidFill>
                  <a:srgbClr val="000000"/>
                </a:solidFill>
              </a:rPr>
              <a:t>Mega 2560</a:t>
            </a:r>
            <a:endParaRPr lang="en-GB" sz="2200" dirty="0">
              <a:solidFill>
                <a:srgbClr val="000000"/>
              </a:solidFill>
            </a:endParaRPr>
          </a:p>
        </p:txBody>
      </p:sp>
      <p:sp>
        <p:nvSpPr>
          <p:cNvPr id="10246" name="Text Box 7"/>
          <p:cNvSpPr txBox="1">
            <a:spLocks noChangeArrowheads="1"/>
          </p:cNvSpPr>
          <p:nvPr/>
        </p:nvSpPr>
        <p:spPr bwMode="auto">
          <a:xfrm>
            <a:off x="7075224" y="3729038"/>
            <a:ext cx="2653639" cy="315912"/>
          </a:xfrm>
          <a:prstGeom prst="rect">
            <a:avLst/>
          </a:prstGeom>
          <a:noFill/>
          <a:ln w="9525">
            <a:noFill/>
            <a:round/>
            <a:headEnd/>
            <a:tailEnd/>
          </a:ln>
        </p:spPr>
        <p:txBody>
          <a:bodyPr lIns="81639" tIns="40820" rIns="81639" bIns="40820"/>
          <a:lstStyle/>
          <a:p>
            <a:pPr>
              <a:lnSpc>
                <a:spcPct val="76000"/>
              </a:lnSpc>
              <a:buFont typeface="Wingdings" pitchFamily="2" charset="2"/>
              <a:buChar cha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pPr>
            <a:r>
              <a:rPr lang="en-GB" sz="2200">
                <a:solidFill>
                  <a:srgbClr val="000000"/>
                </a:solidFill>
              </a:rPr>
              <a:t>LilyPad Arduino</a:t>
            </a:r>
          </a:p>
        </p:txBody>
      </p:sp>
      <p:sp>
        <p:nvSpPr>
          <p:cNvPr id="8" name="Retângulo 7"/>
          <p:cNvSpPr/>
          <p:nvPr/>
        </p:nvSpPr>
        <p:spPr>
          <a:xfrm>
            <a:off x="1" y="1"/>
            <a:ext cx="4504135" cy="707886"/>
          </a:xfrm>
          <a:prstGeom prst="rect">
            <a:avLst/>
          </a:prstGeom>
          <a:noFill/>
        </p:spPr>
        <p:txBody>
          <a:bodyPr>
            <a:spAutoFit/>
          </a:bodyPr>
          <a:lstStyle/>
          <a:p>
            <a:pPr>
              <a:defRPr/>
            </a:pPr>
            <a:r>
              <a:rPr lang="pt-BR" sz="4000" b="1" dirty="0">
                <a:solidFill>
                  <a:schemeClr val="accent1"/>
                </a:solidFill>
                <a:latin typeface="Calibri" pitchFamily="34" charset="0"/>
              </a:rPr>
              <a:t>Arduino</a:t>
            </a:r>
          </a:p>
        </p:txBody>
      </p:sp>
      <p:pic>
        <p:nvPicPr>
          <p:cNvPr id="10" name="Picture 3" descr="F:\Disco Principal\Arduino\Barretuino\Barretuino.JPG"/>
          <p:cNvPicPr>
            <a:picLocks noChangeAspect="1" noChangeArrowheads="1"/>
          </p:cNvPicPr>
          <p:nvPr/>
        </p:nvPicPr>
        <p:blipFill>
          <a:blip r:embed="rId4" cstate="print"/>
          <a:srcRect/>
          <a:stretch>
            <a:fillRect/>
          </a:stretch>
        </p:blipFill>
        <p:spPr bwMode="auto">
          <a:xfrm>
            <a:off x="8596338" y="0"/>
            <a:ext cx="1309662" cy="958707"/>
          </a:xfrm>
          <a:prstGeom prst="rect">
            <a:avLst/>
          </a:prstGeom>
          <a:noFill/>
        </p:spPr>
      </p:pic>
      <p:pic>
        <p:nvPicPr>
          <p:cNvPr id="58370" name="Picture 2" descr="https://hifiduino.files.wordpress.com/2012/03/arduinomega2560_r2_front.jpg"/>
          <p:cNvPicPr>
            <a:picLocks noChangeAspect="1" noChangeArrowheads="1"/>
          </p:cNvPicPr>
          <p:nvPr/>
        </p:nvPicPr>
        <p:blipFill>
          <a:blip r:embed="rId5" cstate="print"/>
          <a:srcRect/>
          <a:stretch>
            <a:fillRect/>
          </a:stretch>
        </p:blipFill>
        <p:spPr bwMode="auto">
          <a:xfrm>
            <a:off x="452406" y="1428736"/>
            <a:ext cx="4810124" cy="2625727"/>
          </a:xfrm>
          <a:prstGeom prst="rect">
            <a:avLst/>
          </a:prstGeom>
          <a:noFill/>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0" y="1"/>
            <a:ext cx="7842250" cy="411163"/>
          </a:xfrm>
          <a:noFill/>
          <a:ln>
            <a:miter lim="800000"/>
            <a:headEnd/>
            <a:tailEnd/>
          </a:ln>
        </p:spPr>
        <p:txBody>
          <a:bodyPr vert="horz" wrap="square" lIns="92075" tIns="46038" rIns="92075" bIns="46038" numCol="1" anchor="t" anchorCtr="0" compatLnSpc="1">
            <a:prstTxWarp prst="textNoShape">
              <a:avLst/>
            </a:prstTxWarp>
            <a:noAutofit/>
          </a:bodyPr>
          <a:lstStyle/>
          <a:p>
            <a:r>
              <a:rPr lang="pt-BR" sz="4000" dirty="0">
                <a:latin typeface="Calibri" pitchFamily="34" charset="0"/>
                <a:ea typeface="+mn-ea"/>
                <a:cs typeface="+mn-cs"/>
              </a:rPr>
              <a:t>Ligação da Rele </a:t>
            </a:r>
            <a:r>
              <a:rPr lang="pt-BR" sz="4000" dirty="0" err="1">
                <a:latin typeface="Calibri" pitchFamily="34" charset="0"/>
                <a:ea typeface="+mn-ea"/>
                <a:cs typeface="+mn-cs"/>
              </a:rPr>
              <a:t>Shield</a:t>
            </a:r>
            <a:endParaRPr lang="pt-BR" sz="4000" dirty="0">
              <a:latin typeface="Calibri" pitchFamily="34" charset="0"/>
              <a:ea typeface="+mn-ea"/>
              <a:cs typeface="+mn-cs"/>
            </a:endParaRPr>
          </a:p>
        </p:txBody>
      </p:sp>
      <p:sp>
        <p:nvSpPr>
          <p:cNvPr id="11267" name="Retângulo 11"/>
          <p:cNvSpPr>
            <a:spLocks noChangeArrowheads="1"/>
          </p:cNvSpPr>
          <p:nvPr/>
        </p:nvSpPr>
        <p:spPr bwMode="auto">
          <a:xfrm>
            <a:off x="577850" y="990600"/>
            <a:ext cx="8667750" cy="1570038"/>
          </a:xfrm>
          <a:prstGeom prst="rect">
            <a:avLst/>
          </a:prstGeom>
          <a:noFill/>
          <a:ln w="9525">
            <a:noFill/>
            <a:miter lim="800000"/>
            <a:headEnd/>
            <a:tailEnd/>
          </a:ln>
        </p:spPr>
        <p:txBody>
          <a:bodyPr>
            <a:spAutoFit/>
          </a:bodyPr>
          <a:lstStyle/>
          <a:p>
            <a:pPr algn="just"/>
            <a:r>
              <a:rPr lang="pt-BR" sz="2400" dirty="0"/>
              <a:t>VCC – Energia 5v</a:t>
            </a:r>
          </a:p>
          <a:p>
            <a:pPr algn="just"/>
            <a:r>
              <a:rPr lang="pt-BR" sz="2400" dirty="0"/>
              <a:t>GND – GND </a:t>
            </a:r>
            <a:r>
              <a:rPr lang="pt-BR" sz="2400" dirty="0" err="1"/>
              <a:t>Arduino</a:t>
            </a:r>
            <a:r>
              <a:rPr lang="pt-BR" sz="2400" dirty="0"/>
              <a:t> </a:t>
            </a:r>
            <a:r>
              <a:rPr lang="pt-BR" sz="2400" dirty="0" err="1"/>
              <a:t>Analog</a:t>
            </a:r>
            <a:endParaRPr lang="pt-BR" sz="2400" dirty="0"/>
          </a:p>
          <a:p>
            <a:pPr algn="just"/>
            <a:r>
              <a:rPr lang="pt-BR" sz="2400" dirty="0"/>
              <a:t>IN1 ... IN4 – Entrada Digital que irá controlar cada um dos inputs da </a:t>
            </a:r>
            <a:r>
              <a:rPr lang="pt-BR" sz="2400" dirty="0" err="1"/>
              <a:t>Shield</a:t>
            </a:r>
            <a:r>
              <a:rPr lang="pt-BR" sz="2400" dirty="0"/>
              <a:t> – D2, D3, D4 e D5.</a:t>
            </a:r>
          </a:p>
        </p:txBody>
      </p:sp>
      <p:sp>
        <p:nvSpPr>
          <p:cNvPr id="11269" name="AutoShape 6" descr="https://mail-attachment.googleusercontent.com/attachment/u/0/?ui=2&amp;ik=21ab197d94&amp;view=att&amp;th=13ec939559b4fd2c&amp;attid=0.1&amp;disp=inline&amp;safe=1&amp;zw&amp;saduie=AG9B_P_4CKoSFSkFdtQESfH7_CV3&amp;sadet=1372861235288&amp;sads=YK9WvC8sXVnnAeYqdgSv6Hid6CY"/>
          <p:cNvSpPr>
            <a:spLocks noChangeAspect="1" noChangeArrowheads="1"/>
          </p:cNvSpPr>
          <p:nvPr/>
        </p:nvSpPr>
        <p:spPr bwMode="auto">
          <a:xfrm>
            <a:off x="4452934" y="0"/>
            <a:ext cx="330200" cy="304801"/>
          </a:xfrm>
          <a:prstGeom prst="rect">
            <a:avLst/>
          </a:prstGeom>
          <a:noFill/>
          <a:ln w="9525">
            <a:noFill/>
            <a:miter lim="800000"/>
            <a:headEnd/>
            <a:tailEnd/>
          </a:ln>
        </p:spPr>
        <p:txBody>
          <a:bodyPr/>
          <a:lstStyle/>
          <a:p>
            <a:endParaRPr lang="pt-BR"/>
          </a:p>
        </p:txBody>
      </p:sp>
      <p:pic>
        <p:nvPicPr>
          <p:cNvPr id="8"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
        <p:nvSpPr>
          <p:cNvPr id="10242" name="AutoShape 2" descr="https://a248.e.akamai.net/mlb-s1-p.mlstatic.com/18621-MLB20158626315_092014-C.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0244" name="AutoShape 4" descr="https://a248.e.akamai.net/mlb-s1-p.mlstatic.com/18621-MLB20158626315_092014-C.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0246" name="AutoShape 6" descr="https://a248.e.akamai.net/mlb-s1-p.mlstatic.com/18621-MLB20158626315_092014-C.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10247" name="Picture 7" descr="C:\Users\pbarreto\Desktop\18621-MLB20158626315_092014-C.jpg"/>
          <p:cNvPicPr>
            <a:picLocks noChangeAspect="1" noChangeArrowheads="1"/>
          </p:cNvPicPr>
          <p:nvPr/>
        </p:nvPicPr>
        <p:blipFill>
          <a:blip r:embed="rId3" cstate="print"/>
          <a:srcRect t="17500" b="18750"/>
          <a:stretch>
            <a:fillRect/>
          </a:stretch>
        </p:blipFill>
        <p:spPr bwMode="auto">
          <a:xfrm>
            <a:off x="1952603" y="3000372"/>
            <a:ext cx="5602941" cy="3571900"/>
          </a:xfrm>
          <a:prstGeom prst="rect">
            <a:avLst/>
          </a:prstGeom>
          <a:noFill/>
        </p:spPr>
      </p:pic>
    </p:spTree>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l="583"/>
          <a:stretch>
            <a:fillRect/>
          </a:stretch>
        </p:blipFill>
        <p:spPr bwMode="auto">
          <a:xfrm>
            <a:off x="103272" y="3402541"/>
            <a:ext cx="3409033" cy="2455351"/>
          </a:xfrm>
          <a:prstGeom prst="rect">
            <a:avLst/>
          </a:prstGeom>
          <a:noFill/>
          <a:ln w="9525">
            <a:noFill/>
            <a:miter lim="800000"/>
            <a:headEnd/>
            <a:tailEnd/>
          </a:ln>
          <a:effectLst/>
        </p:spPr>
      </p:pic>
      <p:cxnSp>
        <p:nvCxnSpPr>
          <p:cNvPr id="3" name="Conector angulado 8"/>
          <p:cNvCxnSpPr/>
          <p:nvPr/>
        </p:nvCxnSpPr>
        <p:spPr>
          <a:xfrm rot="5400000" flipH="1" flipV="1">
            <a:off x="2405504" y="2777692"/>
            <a:ext cx="2786082" cy="3374318"/>
          </a:xfrm>
          <a:prstGeom prst="bentConnector4">
            <a:avLst>
              <a:gd name="adj1" fmla="val -26498"/>
              <a:gd name="adj2" fmla="val 100205"/>
            </a:avLst>
          </a:prstGeom>
          <a:ln w="571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CaixaDeTexto 3"/>
          <p:cNvSpPr txBox="1"/>
          <p:nvPr/>
        </p:nvSpPr>
        <p:spPr>
          <a:xfrm>
            <a:off x="2143108" y="6215082"/>
            <a:ext cx="458780" cy="369332"/>
          </a:xfrm>
          <a:prstGeom prst="rect">
            <a:avLst/>
          </a:prstGeom>
          <a:noFill/>
        </p:spPr>
        <p:txBody>
          <a:bodyPr wrap="none" rtlCol="0">
            <a:spAutoFit/>
          </a:bodyPr>
          <a:lstStyle/>
          <a:p>
            <a:r>
              <a:rPr lang="pt-BR" dirty="0"/>
              <a:t>5 v</a:t>
            </a:r>
          </a:p>
        </p:txBody>
      </p:sp>
      <p:cxnSp>
        <p:nvCxnSpPr>
          <p:cNvPr id="5" name="Conector angulado 8"/>
          <p:cNvCxnSpPr/>
          <p:nvPr/>
        </p:nvCxnSpPr>
        <p:spPr>
          <a:xfrm rot="5400000" flipH="1" flipV="1">
            <a:off x="2514894" y="2777693"/>
            <a:ext cx="2786082" cy="3374318"/>
          </a:xfrm>
          <a:prstGeom prst="bentConnector4">
            <a:avLst>
              <a:gd name="adj1" fmla="val -13585"/>
              <a:gd name="adj2" fmla="val 100205"/>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6" name="CaixaDeTexto 5"/>
          <p:cNvSpPr txBox="1"/>
          <p:nvPr/>
        </p:nvSpPr>
        <p:spPr>
          <a:xfrm>
            <a:off x="2235202" y="5917188"/>
            <a:ext cx="622286" cy="369332"/>
          </a:xfrm>
          <a:prstGeom prst="rect">
            <a:avLst/>
          </a:prstGeom>
          <a:noFill/>
        </p:spPr>
        <p:txBody>
          <a:bodyPr wrap="none" rtlCol="0">
            <a:spAutoFit/>
          </a:bodyPr>
          <a:lstStyle/>
          <a:p>
            <a:r>
              <a:rPr lang="pt-BR" dirty="0"/>
              <a:t>GND</a:t>
            </a:r>
          </a:p>
        </p:txBody>
      </p:sp>
      <p:cxnSp>
        <p:nvCxnSpPr>
          <p:cNvPr id="7" name="Conector reto 6"/>
          <p:cNvCxnSpPr/>
          <p:nvPr/>
        </p:nvCxnSpPr>
        <p:spPr>
          <a:xfrm rot="10800000">
            <a:off x="3821807" y="4119630"/>
            <a:ext cx="1928828" cy="1588"/>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 name="Conector reto 7"/>
          <p:cNvCxnSpPr/>
          <p:nvPr/>
        </p:nvCxnSpPr>
        <p:spPr>
          <a:xfrm rot="16200000" flipV="1">
            <a:off x="5155380" y="3536251"/>
            <a:ext cx="1152532" cy="9526"/>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pic>
        <p:nvPicPr>
          <p:cNvPr id="9" name="Picture 4" descr="D:\Arduino\sku_144762_1.jpg"/>
          <p:cNvPicPr>
            <a:picLocks noChangeAspect="1" noChangeArrowheads="1"/>
          </p:cNvPicPr>
          <p:nvPr/>
        </p:nvPicPr>
        <p:blipFill>
          <a:blip r:embed="rId3" cstate="print"/>
          <a:srcRect t="14190" b="18407"/>
          <a:stretch>
            <a:fillRect/>
          </a:stretch>
        </p:blipFill>
        <p:spPr bwMode="auto">
          <a:xfrm>
            <a:off x="4312716" y="357166"/>
            <a:ext cx="4027488" cy="2714644"/>
          </a:xfrm>
          <a:prstGeom prst="rect">
            <a:avLst/>
          </a:prstGeom>
          <a:noFill/>
        </p:spPr>
      </p:pic>
      <p:cxnSp>
        <p:nvCxnSpPr>
          <p:cNvPr id="10" name="Conector reto 9"/>
          <p:cNvCxnSpPr/>
          <p:nvPr/>
        </p:nvCxnSpPr>
        <p:spPr>
          <a:xfrm rot="16200000" flipH="1">
            <a:off x="3381869" y="3428998"/>
            <a:ext cx="1143007" cy="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Conector reto 10"/>
          <p:cNvCxnSpPr/>
          <p:nvPr/>
        </p:nvCxnSpPr>
        <p:spPr>
          <a:xfrm rot="10800000">
            <a:off x="3929058" y="4000504"/>
            <a:ext cx="1928826" cy="2"/>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Conector reto 11"/>
          <p:cNvCxnSpPr/>
          <p:nvPr/>
        </p:nvCxnSpPr>
        <p:spPr>
          <a:xfrm rot="5400000" flipH="1" flipV="1">
            <a:off x="5388586" y="3552983"/>
            <a:ext cx="938596" cy="1588"/>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Conector reto 12"/>
          <p:cNvCxnSpPr/>
          <p:nvPr/>
        </p:nvCxnSpPr>
        <p:spPr>
          <a:xfrm rot="16200000" flipH="1">
            <a:off x="3274054" y="3559812"/>
            <a:ext cx="1143007" cy="1"/>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Conector reto 13"/>
          <p:cNvCxnSpPr/>
          <p:nvPr/>
        </p:nvCxnSpPr>
        <p:spPr>
          <a:xfrm flipV="1">
            <a:off x="3012239" y="2988497"/>
            <a:ext cx="857256" cy="1"/>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 name="Conector reto 14"/>
          <p:cNvCxnSpPr/>
          <p:nvPr/>
        </p:nvCxnSpPr>
        <p:spPr>
          <a:xfrm rot="5400000">
            <a:off x="2774082" y="3264630"/>
            <a:ext cx="514290" cy="9524"/>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Conector reto 15"/>
          <p:cNvCxnSpPr/>
          <p:nvPr/>
        </p:nvCxnSpPr>
        <p:spPr>
          <a:xfrm>
            <a:off x="2928926" y="2857496"/>
            <a:ext cx="1012007" cy="23751"/>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Conector reto 16"/>
          <p:cNvCxnSpPr/>
          <p:nvPr/>
        </p:nvCxnSpPr>
        <p:spPr>
          <a:xfrm rot="5400000">
            <a:off x="2589644" y="3184906"/>
            <a:ext cx="690441" cy="11874"/>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 name="Conector reto 17"/>
          <p:cNvCxnSpPr/>
          <p:nvPr/>
        </p:nvCxnSpPr>
        <p:spPr>
          <a:xfrm rot="16200000" flipH="1">
            <a:off x="3500201" y="3297996"/>
            <a:ext cx="1143007"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Conector reto 18"/>
          <p:cNvCxnSpPr/>
          <p:nvPr/>
        </p:nvCxnSpPr>
        <p:spPr>
          <a:xfrm rot="10800000">
            <a:off x="4047390" y="3869502"/>
            <a:ext cx="1928826" cy="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Conector reto 19"/>
          <p:cNvCxnSpPr/>
          <p:nvPr/>
        </p:nvCxnSpPr>
        <p:spPr>
          <a:xfrm rot="5400000" flipH="1" flipV="1">
            <a:off x="5602900" y="3483518"/>
            <a:ext cx="748220" cy="158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Conector reto 20"/>
          <p:cNvCxnSpPr/>
          <p:nvPr/>
        </p:nvCxnSpPr>
        <p:spPr>
          <a:xfrm>
            <a:off x="2786050" y="2714620"/>
            <a:ext cx="1297759" cy="2375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Conector reto 21"/>
          <p:cNvCxnSpPr/>
          <p:nvPr/>
        </p:nvCxnSpPr>
        <p:spPr>
          <a:xfrm rot="5400000">
            <a:off x="2369298" y="3143248"/>
            <a:ext cx="857255" cy="158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Conector reto 22"/>
          <p:cNvCxnSpPr/>
          <p:nvPr/>
        </p:nvCxnSpPr>
        <p:spPr>
          <a:xfrm rot="16200000" flipH="1">
            <a:off x="3618533" y="3143621"/>
            <a:ext cx="1143007" cy="1"/>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Conector reto 23"/>
          <p:cNvCxnSpPr/>
          <p:nvPr/>
        </p:nvCxnSpPr>
        <p:spPr>
          <a:xfrm rot="10800000">
            <a:off x="4165722" y="3715127"/>
            <a:ext cx="1928826" cy="2"/>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Conector reto 24"/>
          <p:cNvCxnSpPr/>
          <p:nvPr/>
        </p:nvCxnSpPr>
        <p:spPr>
          <a:xfrm rot="5400000" flipH="1" flipV="1">
            <a:off x="5810196" y="3429000"/>
            <a:ext cx="571504" cy="1588"/>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Conector reto 25"/>
          <p:cNvCxnSpPr/>
          <p:nvPr/>
        </p:nvCxnSpPr>
        <p:spPr>
          <a:xfrm>
            <a:off x="2666984" y="2571744"/>
            <a:ext cx="1553262" cy="12252"/>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Conector reto 26"/>
          <p:cNvCxnSpPr/>
          <p:nvPr/>
        </p:nvCxnSpPr>
        <p:spPr>
          <a:xfrm rot="5400000">
            <a:off x="2179527" y="3059935"/>
            <a:ext cx="1000132" cy="1588"/>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32" name="Retângulo 11"/>
          <p:cNvSpPr>
            <a:spLocks noChangeArrowheads="1"/>
          </p:cNvSpPr>
          <p:nvPr/>
        </p:nvSpPr>
        <p:spPr bwMode="auto">
          <a:xfrm>
            <a:off x="238092" y="285728"/>
            <a:ext cx="8667750" cy="2308324"/>
          </a:xfrm>
          <a:prstGeom prst="rect">
            <a:avLst/>
          </a:prstGeom>
          <a:noFill/>
          <a:ln w="9525">
            <a:noFill/>
            <a:miter lim="800000"/>
            <a:headEnd/>
            <a:tailEnd/>
          </a:ln>
        </p:spPr>
        <p:txBody>
          <a:bodyPr>
            <a:spAutoFit/>
          </a:bodyPr>
          <a:lstStyle/>
          <a:p>
            <a:pPr algn="just"/>
            <a:r>
              <a:rPr lang="pt-BR" sz="2400" dirty="0"/>
              <a:t>VCC – Energia 5v</a:t>
            </a:r>
          </a:p>
          <a:p>
            <a:pPr algn="just"/>
            <a:r>
              <a:rPr lang="pt-BR" sz="2400" dirty="0"/>
              <a:t>GND – GND </a:t>
            </a:r>
            <a:r>
              <a:rPr lang="pt-BR" sz="2400" dirty="0" err="1"/>
              <a:t>Arduino</a:t>
            </a:r>
            <a:r>
              <a:rPr lang="pt-BR" sz="2400" dirty="0"/>
              <a:t> </a:t>
            </a:r>
            <a:r>
              <a:rPr lang="pt-BR" sz="2400" dirty="0" err="1"/>
              <a:t>Analog</a:t>
            </a:r>
            <a:endParaRPr lang="pt-BR" sz="2400" dirty="0"/>
          </a:p>
          <a:p>
            <a:pPr algn="just"/>
            <a:r>
              <a:rPr lang="pt-BR" sz="2400" dirty="0"/>
              <a:t>IN1 – DG 2</a:t>
            </a:r>
          </a:p>
          <a:p>
            <a:pPr algn="just"/>
            <a:r>
              <a:rPr lang="pt-BR" sz="2400" dirty="0"/>
              <a:t>IN2 – DG3</a:t>
            </a:r>
          </a:p>
          <a:p>
            <a:pPr algn="just"/>
            <a:r>
              <a:rPr lang="pt-BR" sz="2400" dirty="0"/>
              <a:t>IN3 – DG4</a:t>
            </a:r>
          </a:p>
          <a:p>
            <a:pPr algn="just"/>
            <a:r>
              <a:rPr lang="pt-BR" sz="2400" dirty="0"/>
              <a:t>IN4 – DG5</a:t>
            </a:r>
          </a:p>
        </p:txBody>
      </p:sp>
      <p:pic>
        <p:nvPicPr>
          <p:cNvPr id="30" name="Picture 3" descr="F:\Disco Principal\Arduino\Barretuino\Barretuino.JPG"/>
          <p:cNvPicPr>
            <a:picLocks noChangeAspect="1" noChangeArrowheads="1"/>
          </p:cNvPicPr>
          <p:nvPr/>
        </p:nvPicPr>
        <p:blipFill>
          <a:blip r:embed="rId4" cstate="print"/>
          <a:srcRect/>
          <a:stretch>
            <a:fillRect/>
          </a:stretch>
        </p:blipFill>
        <p:spPr bwMode="auto">
          <a:xfrm>
            <a:off x="8596338" y="0"/>
            <a:ext cx="1309662" cy="958707"/>
          </a:xfrm>
          <a:prstGeom prst="rect">
            <a:avLst/>
          </a:prstGeo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595282" y="428604"/>
            <a:ext cx="7519592" cy="5643602"/>
          </a:xfrm>
          <a:prstGeom prst="rect">
            <a:avLst/>
          </a:prstGeom>
          <a:noFill/>
          <a:ln w="9525">
            <a:noFill/>
            <a:miter lim="800000"/>
            <a:headEnd/>
            <a:tailEnd/>
          </a:ln>
          <a:effectLst/>
        </p:spPr>
      </p:pic>
      <p:pic>
        <p:nvPicPr>
          <p:cNvPr id="5" name="Picture 3" descr="F:\Disco Principal\Arduino\Barretuino\Barretuino.JPG"/>
          <p:cNvPicPr>
            <a:picLocks noChangeAspect="1" noChangeArrowheads="1"/>
          </p:cNvPicPr>
          <p:nvPr/>
        </p:nvPicPr>
        <p:blipFill>
          <a:blip r:embed="rId3" cstate="print"/>
          <a:srcRect/>
          <a:stretch>
            <a:fillRect/>
          </a:stretch>
        </p:blipFill>
        <p:spPr bwMode="auto">
          <a:xfrm>
            <a:off x="8596338" y="0"/>
            <a:ext cx="1309662" cy="958707"/>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Fotos\Arduino\DSC07228.JPG"/>
          <p:cNvPicPr>
            <a:picLocks noChangeAspect="1" noChangeArrowheads="1"/>
          </p:cNvPicPr>
          <p:nvPr/>
        </p:nvPicPr>
        <p:blipFill>
          <a:blip r:embed="rId2" cstate="print"/>
          <a:srcRect/>
          <a:stretch>
            <a:fillRect/>
          </a:stretch>
        </p:blipFill>
        <p:spPr bwMode="auto">
          <a:xfrm>
            <a:off x="738190" y="285728"/>
            <a:ext cx="7524802" cy="5643602"/>
          </a:xfrm>
          <a:prstGeom prst="rect">
            <a:avLst/>
          </a:prstGeom>
          <a:noFill/>
        </p:spPr>
      </p:pic>
      <p:pic>
        <p:nvPicPr>
          <p:cNvPr id="4" name="Picture 3" descr="F:\Disco Principal\Arduino\Barretuino\Barretuino.JPG"/>
          <p:cNvPicPr>
            <a:picLocks noChangeAspect="1" noChangeArrowheads="1"/>
          </p:cNvPicPr>
          <p:nvPr/>
        </p:nvPicPr>
        <p:blipFill>
          <a:blip r:embed="rId3" cstate="print"/>
          <a:srcRect/>
          <a:stretch>
            <a:fillRect/>
          </a:stretch>
        </p:blipFill>
        <p:spPr bwMode="auto">
          <a:xfrm>
            <a:off x="8596338" y="0"/>
            <a:ext cx="1309662" cy="958707"/>
          </a:xfrm>
          <a:prstGeom prst="rect">
            <a:avLst/>
          </a:prstGeo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Fotos\Arduino\DSC07220.JPG"/>
          <p:cNvPicPr>
            <a:picLocks noChangeAspect="1" noChangeArrowheads="1"/>
          </p:cNvPicPr>
          <p:nvPr/>
        </p:nvPicPr>
        <p:blipFill>
          <a:blip r:embed="rId2" cstate="print"/>
          <a:srcRect/>
          <a:stretch>
            <a:fillRect/>
          </a:stretch>
        </p:blipFill>
        <p:spPr bwMode="auto">
          <a:xfrm>
            <a:off x="452406" y="500042"/>
            <a:ext cx="7429552" cy="5572164"/>
          </a:xfrm>
          <a:prstGeom prst="rect">
            <a:avLst/>
          </a:prstGeom>
          <a:noFill/>
        </p:spPr>
      </p:pic>
      <p:pic>
        <p:nvPicPr>
          <p:cNvPr id="4" name="Picture 3" descr="F:\Disco Principal\Arduino\Barretuino\Barretuino.JPG"/>
          <p:cNvPicPr>
            <a:picLocks noChangeAspect="1" noChangeArrowheads="1"/>
          </p:cNvPicPr>
          <p:nvPr/>
        </p:nvPicPr>
        <p:blipFill>
          <a:blip r:embed="rId3" cstate="print"/>
          <a:srcRect/>
          <a:stretch>
            <a:fillRect/>
          </a:stretch>
        </p:blipFill>
        <p:spPr bwMode="auto">
          <a:xfrm>
            <a:off x="8596338" y="0"/>
            <a:ext cx="1309662" cy="958707"/>
          </a:xfrm>
          <a:prstGeom prst="rect">
            <a:avLst/>
          </a:prstGeom>
          <a:noFill/>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idx="4294967295"/>
          </p:nvPr>
        </p:nvSpPr>
        <p:spPr bwMode="auto">
          <a:xfrm>
            <a:off x="91149" y="366696"/>
            <a:ext cx="8824251" cy="776288"/>
          </a:xfrm>
          <a:prstGeom prst="rect">
            <a:avLst/>
          </a:prstGeom>
          <a:noFill/>
          <a:ln>
            <a:miter lim="800000"/>
            <a:headEnd/>
            <a:tailEnd/>
          </a:ln>
        </p:spPr>
        <p:txBody>
          <a:bodyPr>
            <a:noAutofit/>
          </a:bodyPr>
          <a:lstStyle/>
          <a:p>
            <a:r>
              <a:rPr lang="pt-BR" sz="4000" dirty="0">
                <a:latin typeface="Calibri" pitchFamily="34" charset="0"/>
                <a:ea typeface="+mn-ea"/>
                <a:cs typeface="+mn-cs"/>
              </a:rPr>
              <a:t>Sugestão de leitura para fixação do conteúdo da aula de hoje:</a:t>
            </a:r>
          </a:p>
        </p:txBody>
      </p:sp>
      <p:sp>
        <p:nvSpPr>
          <p:cNvPr id="31747" name="Text Box 3"/>
          <p:cNvSpPr txBox="1">
            <a:spLocks noChangeArrowheads="1"/>
          </p:cNvSpPr>
          <p:nvPr/>
        </p:nvSpPr>
        <p:spPr bwMode="auto">
          <a:xfrm>
            <a:off x="247650" y="1495426"/>
            <a:ext cx="9410700" cy="5133713"/>
          </a:xfrm>
          <a:prstGeom prst="rect">
            <a:avLst/>
          </a:prstGeom>
          <a:noFill/>
          <a:ln w="9525">
            <a:noFill/>
            <a:miter lim="800000"/>
            <a:headEnd/>
            <a:tailEnd/>
          </a:ln>
        </p:spPr>
        <p:txBody>
          <a:bodyPr>
            <a:spAutoFit/>
          </a:bodyPr>
          <a:lstStyle/>
          <a:p>
            <a:pPr marL="442913" lvl="1" indent="-263525">
              <a:lnSpc>
                <a:spcPct val="80000"/>
              </a:lnSpc>
              <a:spcBef>
                <a:spcPct val="50000"/>
              </a:spcBef>
              <a:buFont typeface="Wingdings" pitchFamily="2" charset="2"/>
              <a:buChar char="§"/>
            </a:pPr>
            <a:r>
              <a:rPr lang="pt-BR" sz="2600" b="1" dirty="0"/>
              <a:t>Bibliografia Básica:        </a:t>
            </a:r>
          </a:p>
          <a:p>
            <a:pPr marL="900113" lvl="2" indent="-263525">
              <a:lnSpc>
                <a:spcPct val="80000"/>
              </a:lnSpc>
              <a:spcBef>
                <a:spcPct val="50000"/>
              </a:spcBef>
              <a:buFont typeface="Wingdings" pitchFamily="2" charset="2"/>
              <a:buChar char="§"/>
            </a:pPr>
            <a:r>
              <a:rPr lang="pt-BR" sz="2600" dirty="0" err="1"/>
              <a:t>McRoberts</a:t>
            </a:r>
            <a:r>
              <a:rPr lang="pt-BR" sz="2600" dirty="0"/>
              <a:t>, Michael. </a:t>
            </a:r>
            <a:r>
              <a:rPr lang="pt-BR" sz="2600" dirty="0" err="1"/>
              <a:t>Arduino</a:t>
            </a:r>
            <a:r>
              <a:rPr lang="pt-BR" sz="2600" dirty="0"/>
              <a:t> básico; [tradução. Rafael </a:t>
            </a:r>
            <a:r>
              <a:rPr lang="pt-BR" sz="2600" dirty="0" err="1"/>
              <a:t>Zanolli</a:t>
            </a:r>
            <a:r>
              <a:rPr lang="pt-BR" sz="2600" dirty="0"/>
              <a:t>]. São Paulo : </a:t>
            </a:r>
            <a:r>
              <a:rPr lang="pt-BR" sz="2600" dirty="0" err="1"/>
              <a:t>Novatec</a:t>
            </a:r>
            <a:r>
              <a:rPr lang="pt-BR" sz="2600" dirty="0"/>
              <a:t>. Editora, 2011. </a:t>
            </a:r>
          </a:p>
          <a:p>
            <a:pPr marL="900113" lvl="2" indent="-263525">
              <a:lnSpc>
                <a:spcPct val="80000"/>
              </a:lnSpc>
              <a:spcBef>
                <a:spcPct val="50000"/>
              </a:spcBef>
              <a:buFont typeface="Wingdings" pitchFamily="2" charset="2"/>
              <a:buChar char="§"/>
            </a:pPr>
            <a:r>
              <a:rPr lang="pt-BR" sz="2600" dirty="0" err="1"/>
              <a:t>Banzi</a:t>
            </a:r>
            <a:r>
              <a:rPr lang="pt-BR" sz="2600" dirty="0"/>
              <a:t>, </a:t>
            </a:r>
            <a:r>
              <a:rPr lang="pt-BR" sz="2600" dirty="0" err="1"/>
              <a:t>Massimo</a:t>
            </a:r>
            <a:r>
              <a:rPr lang="pt-BR" sz="2600" dirty="0"/>
              <a:t>. Primeiros Passos com o </a:t>
            </a:r>
            <a:r>
              <a:rPr lang="pt-BR" sz="2600" dirty="0" err="1"/>
              <a:t>Arduino</a:t>
            </a:r>
            <a:r>
              <a:rPr lang="pt-BR" sz="2600" dirty="0"/>
              <a:t>. São Paulo: </a:t>
            </a:r>
            <a:r>
              <a:rPr lang="pt-BR" sz="2600" dirty="0" err="1"/>
              <a:t>Novatec</a:t>
            </a:r>
            <a:r>
              <a:rPr lang="pt-BR" sz="2600" dirty="0"/>
              <a:t>. Editora, 2011.</a:t>
            </a:r>
          </a:p>
          <a:p>
            <a:pPr marL="442913" lvl="1" indent="-263525">
              <a:lnSpc>
                <a:spcPct val="80000"/>
              </a:lnSpc>
              <a:spcBef>
                <a:spcPct val="50000"/>
              </a:spcBef>
              <a:buFont typeface="Wingdings" pitchFamily="2" charset="2"/>
              <a:buChar char="§"/>
            </a:pPr>
            <a:r>
              <a:rPr lang="pt-BR" sz="2600" b="1" dirty="0"/>
              <a:t>Bibliografia Complementar:</a:t>
            </a:r>
          </a:p>
          <a:p>
            <a:pPr marL="900113" lvl="2" indent="-263525">
              <a:lnSpc>
                <a:spcPct val="80000"/>
              </a:lnSpc>
              <a:spcBef>
                <a:spcPct val="50000"/>
              </a:spcBef>
              <a:buFont typeface="Wingdings" pitchFamily="2" charset="2"/>
              <a:buChar char="§"/>
            </a:pPr>
            <a:r>
              <a:rPr lang="pt-BR" sz="2600" dirty="0"/>
              <a:t>Da Silveira, João Alexandre, Experimentos Com </a:t>
            </a:r>
            <a:r>
              <a:rPr lang="pt-BR" sz="2600" dirty="0" err="1"/>
              <a:t>Arduino</a:t>
            </a:r>
            <a:r>
              <a:rPr lang="pt-BR" sz="2600" dirty="0"/>
              <a:t>. São Paulo: Editora Ensino Profissional, 2011.</a:t>
            </a:r>
          </a:p>
          <a:p>
            <a:pPr marL="900113" lvl="2" indent="-263525">
              <a:lnSpc>
                <a:spcPct val="80000"/>
              </a:lnSpc>
              <a:spcBef>
                <a:spcPct val="50000"/>
              </a:spcBef>
              <a:buFont typeface="Wingdings" pitchFamily="2" charset="2"/>
              <a:buChar char="§"/>
            </a:pPr>
            <a:r>
              <a:rPr lang="pt-BR" sz="2600" dirty="0" err="1"/>
              <a:t>Oxer</a:t>
            </a:r>
            <a:r>
              <a:rPr lang="pt-BR" sz="2600" dirty="0"/>
              <a:t>, Jonathan; </a:t>
            </a:r>
            <a:r>
              <a:rPr lang="pt-BR" sz="2600" dirty="0" err="1"/>
              <a:t>Blemings</a:t>
            </a:r>
            <a:r>
              <a:rPr lang="pt-BR" sz="2600" dirty="0"/>
              <a:t>, Hugh. </a:t>
            </a:r>
            <a:r>
              <a:rPr lang="pt-BR" sz="2600" dirty="0" err="1"/>
              <a:t>Practical</a:t>
            </a:r>
            <a:r>
              <a:rPr lang="pt-BR" sz="2600" dirty="0"/>
              <a:t> </a:t>
            </a:r>
            <a:r>
              <a:rPr lang="pt-BR" sz="2600" dirty="0" err="1"/>
              <a:t>Arduino</a:t>
            </a:r>
            <a:r>
              <a:rPr lang="pt-BR" sz="2600" dirty="0"/>
              <a:t>: </a:t>
            </a:r>
            <a:r>
              <a:rPr lang="pt-BR" sz="2600" dirty="0" err="1"/>
              <a:t>Cool</a:t>
            </a:r>
            <a:r>
              <a:rPr lang="pt-BR" sz="2600" dirty="0"/>
              <a:t> </a:t>
            </a:r>
            <a:r>
              <a:rPr lang="pt-BR" sz="2600" dirty="0" err="1"/>
              <a:t>Projects</a:t>
            </a:r>
            <a:r>
              <a:rPr lang="pt-BR" sz="2600" dirty="0"/>
              <a:t> for Open Source Hardware. EUA: Editora </a:t>
            </a:r>
            <a:r>
              <a:rPr lang="pt-BR" sz="2600" dirty="0" err="1"/>
              <a:t>Apress</a:t>
            </a:r>
            <a:r>
              <a:rPr lang="pt-BR" sz="2600" dirty="0"/>
              <a:t>, 2009.</a:t>
            </a:r>
          </a:p>
          <a:p>
            <a:pPr marL="442913" lvl="1" indent="-263525">
              <a:lnSpc>
                <a:spcPct val="80000"/>
              </a:lnSpc>
              <a:spcBef>
                <a:spcPct val="50000"/>
              </a:spcBef>
              <a:buFont typeface="Wingdings" pitchFamily="2" charset="2"/>
              <a:buChar char="§"/>
            </a:pPr>
            <a:endParaRPr lang="pt-BR" sz="2600" dirty="0"/>
          </a:p>
        </p:txBody>
      </p:sp>
      <p:pic>
        <p:nvPicPr>
          <p:cNvPr id="5"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Tree>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idx="4294967295"/>
          </p:nvPr>
        </p:nvSpPr>
        <p:spPr bwMode="auto">
          <a:xfrm>
            <a:off x="330200" y="0"/>
            <a:ext cx="9071902" cy="776288"/>
          </a:xfrm>
          <a:prstGeom prst="rect">
            <a:avLst/>
          </a:prstGeom>
          <a:noFill/>
          <a:ln>
            <a:miter lim="800000"/>
            <a:headEnd/>
            <a:tailEnd/>
          </a:ln>
        </p:spPr>
        <p:txBody>
          <a:bodyPr>
            <a:normAutofit/>
          </a:bodyPr>
          <a:lstStyle/>
          <a:p>
            <a:r>
              <a:rPr lang="pt-BR" sz="4000" dirty="0">
                <a:latin typeface="Calibri" pitchFamily="34" charset="0"/>
                <a:ea typeface="+mn-ea"/>
                <a:cs typeface="+mn-cs"/>
              </a:rPr>
              <a:t>Próxima aula </a:t>
            </a:r>
          </a:p>
        </p:txBody>
      </p:sp>
      <p:sp>
        <p:nvSpPr>
          <p:cNvPr id="32771" name="Text Box 3"/>
          <p:cNvSpPr txBox="1">
            <a:spLocks noChangeArrowheads="1"/>
          </p:cNvSpPr>
          <p:nvPr/>
        </p:nvSpPr>
        <p:spPr bwMode="auto">
          <a:xfrm>
            <a:off x="247651" y="1219201"/>
            <a:ext cx="9126935" cy="2166747"/>
          </a:xfrm>
          <a:prstGeom prst="rect">
            <a:avLst/>
          </a:prstGeom>
          <a:noFill/>
          <a:ln w="9525">
            <a:noFill/>
            <a:miter lim="800000"/>
            <a:headEnd/>
            <a:tailEnd/>
          </a:ln>
        </p:spPr>
        <p:txBody>
          <a:bodyPr>
            <a:spAutoFit/>
          </a:bodyPr>
          <a:lstStyle/>
          <a:p>
            <a:pPr lvl="1">
              <a:lnSpc>
                <a:spcPct val="80000"/>
              </a:lnSpc>
              <a:spcBef>
                <a:spcPct val="50000"/>
              </a:spcBef>
              <a:buFont typeface="Wingdings" pitchFamily="2" charset="2"/>
              <a:buChar char="§"/>
            </a:pPr>
            <a:r>
              <a:rPr lang="pt-BR" sz="3200" dirty="0"/>
              <a:t> </a:t>
            </a:r>
            <a:r>
              <a:rPr lang="pt-BR" sz="3200" dirty="0">
                <a:solidFill>
                  <a:srgbClr val="000000"/>
                </a:solidFill>
                <a:latin typeface="Times New Roman" pitchFamily="18" charset="0"/>
              </a:rPr>
              <a:t>Desenvolvimento de aplicações de automação:</a:t>
            </a:r>
            <a:endParaRPr lang="pt-BR" sz="3200" dirty="0"/>
          </a:p>
          <a:p>
            <a:pPr lvl="2">
              <a:lnSpc>
                <a:spcPct val="80000"/>
              </a:lnSpc>
              <a:spcBef>
                <a:spcPct val="50000"/>
              </a:spcBef>
              <a:buFont typeface="Wingdings" pitchFamily="2" charset="2"/>
              <a:buChar char="§"/>
            </a:pPr>
            <a:r>
              <a:rPr lang="pt-BR" sz="2800" dirty="0"/>
              <a:t> </a:t>
            </a:r>
            <a:r>
              <a:rPr lang="pt-BR" sz="2800" dirty="0">
                <a:solidFill>
                  <a:srgbClr val="000000"/>
                </a:solidFill>
                <a:latin typeface="Times New Roman" pitchFamily="18" charset="0"/>
              </a:rPr>
              <a:t>Coleta de medidas;</a:t>
            </a:r>
          </a:p>
          <a:p>
            <a:pPr lvl="2">
              <a:lnSpc>
                <a:spcPct val="80000"/>
              </a:lnSpc>
              <a:spcBef>
                <a:spcPct val="50000"/>
              </a:spcBef>
              <a:buFont typeface="Wingdings" pitchFamily="2" charset="2"/>
              <a:buChar char="§"/>
            </a:pPr>
            <a:r>
              <a:rPr lang="pt-BR" sz="2800" dirty="0">
                <a:solidFill>
                  <a:srgbClr val="000000"/>
                </a:solidFill>
                <a:latin typeface="Times New Roman" pitchFamily="18" charset="0"/>
              </a:rPr>
              <a:t> Modelagem de aplicação de Aquisição;</a:t>
            </a:r>
          </a:p>
          <a:p>
            <a:pPr lvl="2">
              <a:lnSpc>
                <a:spcPct val="80000"/>
              </a:lnSpc>
              <a:spcBef>
                <a:spcPct val="50000"/>
              </a:spcBef>
              <a:buFont typeface="Wingdings" pitchFamily="2" charset="2"/>
              <a:buChar char="§"/>
            </a:pPr>
            <a:r>
              <a:rPr lang="pt-BR" sz="2800" dirty="0">
                <a:solidFill>
                  <a:srgbClr val="000000"/>
                </a:solidFill>
                <a:latin typeface="Times New Roman" pitchFamily="18" charset="0"/>
              </a:rPr>
              <a:t> Persistência de Dados.</a:t>
            </a:r>
            <a:endParaRPr lang="pt-BR" sz="2800" dirty="0"/>
          </a:p>
        </p:txBody>
      </p:sp>
      <p:pic>
        <p:nvPicPr>
          <p:cNvPr id="5" name="Picture 3" descr="F:\Disco Principal\Arduino\Barretuino\Barretuino.JPG"/>
          <p:cNvPicPr>
            <a:picLocks noChangeAspect="1" noChangeArrowheads="1"/>
          </p:cNvPicPr>
          <p:nvPr/>
        </p:nvPicPr>
        <p:blipFill>
          <a:blip r:embed="rId2" cstate="print"/>
          <a:srcRect/>
          <a:stretch>
            <a:fillRect/>
          </a:stretch>
        </p:blipFill>
        <p:spPr bwMode="auto">
          <a:xfrm>
            <a:off x="8596338" y="0"/>
            <a:ext cx="1309662" cy="958707"/>
          </a:xfrm>
          <a:prstGeom prst="rect">
            <a:avLst/>
          </a:prstGeom>
          <a:noFill/>
        </p:spPr>
      </p:pic>
    </p:spTree>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BD346C80-8A0B-4CEF-A155-A9831D8A02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315" y="0"/>
            <a:ext cx="484136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038"/>
          <p:cNvSpPr txBox="1">
            <a:spLocks noChangeArrowheads="1"/>
          </p:cNvSpPr>
          <p:nvPr/>
        </p:nvSpPr>
        <p:spPr bwMode="auto">
          <a:xfrm>
            <a:off x="523846" y="4357694"/>
            <a:ext cx="2949975" cy="461665"/>
          </a:xfrm>
          <a:prstGeom prst="rect">
            <a:avLst/>
          </a:prstGeom>
          <a:noFill/>
          <a:ln w="9525">
            <a:noFill/>
            <a:miter lim="800000"/>
            <a:headEnd/>
            <a:tailEnd/>
          </a:ln>
        </p:spPr>
        <p:txBody>
          <a:bodyPr wrap="none">
            <a:spAutoFit/>
          </a:bodyPr>
          <a:lstStyle/>
          <a:p>
            <a:pPr algn="ctr"/>
            <a:r>
              <a:rPr lang="pt-BR" sz="2400" dirty="0">
                <a:latin typeface="Verdana" pitchFamily="34" charset="0"/>
              </a:rPr>
              <a:t>Aula: 14/09/2019</a:t>
            </a:r>
          </a:p>
        </p:txBody>
      </p:sp>
      <p:sp>
        <p:nvSpPr>
          <p:cNvPr id="8" name="Rectangle 1037"/>
          <p:cNvSpPr>
            <a:spLocks noChangeArrowheads="1"/>
          </p:cNvSpPr>
          <p:nvPr/>
        </p:nvSpPr>
        <p:spPr bwMode="auto">
          <a:xfrm>
            <a:off x="523844" y="4929198"/>
            <a:ext cx="3714776" cy="457200"/>
          </a:xfrm>
          <a:prstGeom prst="rect">
            <a:avLst/>
          </a:prstGeom>
          <a:noFill/>
          <a:ln w="9525">
            <a:noFill/>
            <a:miter lim="800000"/>
            <a:headEnd/>
            <a:tailEnd/>
          </a:ln>
        </p:spPr>
        <p:txBody>
          <a:bodyPr anchor="b"/>
          <a:lstStyle/>
          <a:p>
            <a:r>
              <a:rPr lang="pt-BR" sz="2000" dirty="0">
                <a:latin typeface="Verdana" pitchFamily="34" charset="0"/>
              </a:rPr>
              <a:t>Prof. Ms. Paulo Barreto</a:t>
            </a:r>
          </a:p>
        </p:txBody>
      </p:sp>
      <p:pic>
        <p:nvPicPr>
          <p:cNvPr id="12" name="Picture 5"/>
          <p:cNvPicPr>
            <a:picLocks noChangeAspect="1" noChangeArrowheads="1"/>
          </p:cNvPicPr>
          <p:nvPr/>
        </p:nvPicPr>
        <p:blipFill>
          <a:blip r:embed="rId3" cstate="print"/>
          <a:srcRect/>
          <a:stretch>
            <a:fillRect/>
          </a:stretch>
        </p:blipFill>
        <p:spPr bwMode="auto">
          <a:xfrm>
            <a:off x="1" y="0"/>
            <a:ext cx="4381496" cy="2172762"/>
          </a:xfrm>
          <a:prstGeom prst="rect">
            <a:avLst/>
          </a:prstGeom>
          <a:noFill/>
          <a:ln w="9525">
            <a:noFill/>
            <a:miter lim="800000"/>
            <a:headEnd/>
            <a:tailEnd/>
          </a:ln>
          <a:effectLst/>
        </p:spPr>
      </p:pic>
      <p:sp>
        <p:nvSpPr>
          <p:cNvPr id="13" name="CaixaDeTexto 12"/>
          <p:cNvSpPr txBox="1"/>
          <p:nvPr/>
        </p:nvSpPr>
        <p:spPr>
          <a:xfrm>
            <a:off x="3238488" y="1285860"/>
            <a:ext cx="4940776" cy="1200329"/>
          </a:xfrm>
          <a:prstGeom prst="rect">
            <a:avLst/>
          </a:prstGeom>
          <a:noFill/>
        </p:spPr>
        <p:txBody>
          <a:bodyPr wrap="none" rtlCol="0">
            <a:spAutoFit/>
          </a:bodyPr>
          <a:lstStyle/>
          <a:p>
            <a:r>
              <a:rPr lang="pt-BR" sz="2400" b="1" dirty="0">
                <a:solidFill>
                  <a:srgbClr val="098199"/>
                </a:solidFill>
                <a:latin typeface="Verdana" pitchFamily="34" charset="0"/>
                <a:ea typeface="Verdana" pitchFamily="34" charset="0"/>
                <a:cs typeface="Verdana" pitchFamily="34" charset="0"/>
              </a:rPr>
              <a:t>ARDUINO</a:t>
            </a:r>
          </a:p>
          <a:p>
            <a:r>
              <a:rPr lang="pt-BR" sz="2400" b="1" dirty="0">
                <a:solidFill>
                  <a:schemeClr val="tx1">
                    <a:lumMod val="50000"/>
                    <a:lumOff val="50000"/>
                  </a:schemeClr>
                </a:solidFill>
                <a:latin typeface="Verdana" pitchFamily="34" charset="0"/>
                <a:ea typeface="Verdana" pitchFamily="34" charset="0"/>
                <a:cs typeface="Verdana" pitchFamily="34" charset="0"/>
              </a:rPr>
              <a:t>INTRODUÇÃO AO ARDUINO</a:t>
            </a:r>
          </a:p>
          <a:p>
            <a:r>
              <a:rPr lang="pt-BR" sz="2400" b="1" dirty="0">
                <a:solidFill>
                  <a:srgbClr val="E46C0A"/>
                </a:solidFill>
                <a:latin typeface="Verdana" pitchFamily="34" charset="0"/>
                <a:ea typeface="Verdana" pitchFamily="34" charset="0"/>
                <a:cs typeface="Verdana" pitchFamily="34" charset="0"/>
              </a:rPr>
              <a:t>MÓDULO BÁSICO</a:t>
            </a:r>
          </a:p>
        </p:txBody>
      </p:sp>
      <p:pic>
        <p:nvPicPr>
          <p:cNvPr id="1027" name="Picture 3" descr="F:\Disco Principal\Arduino\Barretuino\Barretuino.JPG"/>
          <p:cNvPicPr>
            <a:picLocks noChangeAspect="1" noChangeArrowheads="1"/>
          </p:cNvPicPr>
          <p:nvPr/>
        </p:nvPicPr>
        <p:blipFill>
          <a:blip r:embed="rId4" cstate="print"/>
          <a:srcRect/>
          <a:stretch>
            <a:fillRect/>
          </a:stretch>
        </p:blipFill>
        <p:spPr bwMode="auto">
          <a:xfrm>
            <a:off x="8596338" y="0"/>
            <a:ext cx="1309662" cy="958707"/>
          </a:xfrm>
          <a:prstGeom prst="rect">
            <a:avLst/>
          </a:prstGeom>
          <a:noFill/>
        </p:spPr>
      </p:pic>
      <p:sp>
        <p:nvSpPr>
          <p:cNvPr id="32" name="Rectangle 2"/>
          <p:cNvSpPr>
            <a:spLocks noChangeArrowheads="1"/>
          </p:cNvSpPr>
          <p:nvPr/>
        </p:nvSpPr>
        <p:spPr bwMode="auto">
          <a:xfrm>
            <a:off x="452406" y="3081340"/>
            <a:ext cx="6215106" cy="776288"/>
          </a:xfrm>
          <a:prstGeom prst="rect">
            <a:avLst/>
          </a:prstGeom>
          <a:noFill/>
          <a:ln w="9525">
            <a:noFill/>
            <a:miter lim="800000"/>
            <a:headEnd/>
            <a:tailEnd/>
          </a:ln>
        </p:spPr>
        <p:txBody>
          <a:bodyPr anchor="ctr"/>
          <a:lstStyle/>
          <a:p>
            <a:pPr eaLnBrk="0" hangingPunct="0"/>
            <a:r>
              <a:rPr lang="pt-BR" sz="3600" dirty="0">
                <a:solidFill>
                  <a:schemeClr val="hlink"/>
                </a:solidFill>
                <a:latin typeface="Calibri" pitchFamily="34" charset="0"/>
              </a:rPr>
              <a:t>Programação do </a:t>
            </a:r>
            <a:r>
              <a:rPr lang="pt-BR" sz="3600" dirty="0" err="1">
                <a:solidFill>
                  <a:schemeClr val="hlink"/>
                </a:solidFill>
                <a:latin typeface="Calibri" pitchFamily="34" charset="0"/>
              </a:rPr>
              <a:t>Arduino</a:t>
            </a:r>
            <a:r>
              <a:rPr lang="pt-BR" sz="3600" dirty="0">
                <a:solidFill>
                  <a:schemeClr val="hlink"/>
                </a:solidFill>
                <a:latin typeface="Calibri" pitchFamily="34" charset="0"/>
              </a:rPr>
              <a:t>: </a:t>
            </a:r>
            <a:r>
              <a:rPr lang="pt-BR" sz="3200" dirty="0">
                <a:solidFill>
                  <a:schemeClr val="hlink"/>
                </a:solidFill>
                <a:latin typeface="Calibri" pitchFamily="34" charset="0"/>
              </a:rPr>
              <a:t>fluxo de controle de entrada e saída de dados.</a:t>
            </a:r>
          </a:p>
        </p:txBody>
      </p:sp>
      <p:sp>
        <p:nvSpPr>
          <p:cNvPr id="9" name="Text Box 1038"/>
          <p:cNvSpPr txBox="1">
            <a:spLocks noChangeArrowheads="1"/>
          </p:cNvSpPr>
          <p:nvPr/>
        </p:nvSpPr>
        <p:spPr bwMode="auto">
          <a:xfrm>
            <a:off x="595282" y="5429264"/>
            <a:ext cx="4891980" cy="830997"/>
          </a:xfrm>
          <a:prstGeom prst="rect">
            <a:avLst/>
          </a:prstGeom>
          <a:noFill/>
          <a:ln w="9525">
            <a:noFill/>
            <a:miter lim="800000"/>
            <a:headEnd/>
            <a:tailEnd/>
          </a:ln>
        </p:spPr>
        <p:txBody>
          <a:bodyPr wrap="none">
            <a:spAutoFit/>
          </a:bodyPr>
          <a:lstStyle/>
          <a:p>
            <a:r>
              <a:rPr lang="pt-BR" sz="2400" dirty="0">
                <a:solidFill>
                  <a:srgbClr val="002060"/>
                </a:solidFill>
                <a:latin typeface="Verdana" pitchFamily="34" charset="0"/>
              </a:rPr>
              <a:t>http://www.barretuino.com.br</a:t>
            </a:r>
          </a:p>
          <a:p>
            <a:r>
              <a:rPr lang="pt-BR" sz="2400" dirty="0">
                <a:solidFill>
                  <a:srgbClr val="002060"/>
                </a:solidFill>
                <a:latin typeface="Verdana" pitchFamily="34" charset="0"/>
              </a:rPr>
              <a:t>barretuino@gmail.com</a:t>
            </a:r>
          </a:p>
        </p:txBody>
      </p:sp>
    </p:spTree>
    <p:extLst>
      <p:ext uri="{BB962C8B-B14F-4D97-AF65-F5344CB8AC3E}">
        <p14:creationId xmlns:p14="http://schemas.microsoft.com/office/powerpoint/2010/main" val="149325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paulotrentin.com.br/wp-content/uploads/2012/08/materiais-necessarios-300x225.jpg"/>
          <p:cNvPicPr>
            <a:picLocks noChangeAspect="1" noChangeArrowheads="1"/>
          </p:cNvPicPr>
          <p:nvPr/>
        </p:nvPicPr>
        <p:blipFill>
          <a:blip r:embed="rId2" cstate="print"/>
          <a:srcRect/>
          <a:stretch>
            <a:fillRect/>
          </a:stretch>
        </p:blipFill>
        <p:spPr bwMode="auto">
          <a:xfrm>
            <a:off x="2666984" y="2000240"/>
            <a:ext cx="4000528" cy="3000396"/>
          </a:xfrm>
          <a:prstGeom prst="rect">
            <a:avLst/>
          </a:prstGeom>
          <a:noFill/>
        </p:spPr>
      </p:pic>
      <p:sp>
        <p:nvSpPr>
          <p:cNvPr id="3" name="Rectangle 2"/>
          <p:cNvSpPr txBox="1">
            <a:spLocks/>
          </p:cNvSpPr>
          <p:nvPr/>
        </p:nvSpPr>
        <p:spPr bwMode="auto">
          <a:xfrm>
            <a:off x="91149" y="366696"/>
            <a:ext cx="8824251" cy="776288"/>
          </a:xfrm>
          <a:prstGeom prst="rect">
            <a:avLst/>
          </a:prstGeom>
          <a:noFill/>
          <a:ln>
            <a:miter lim="800000"/>
            <a:headEnd/>
            <a:tailEnd/>
          </a:ln>
        </p:spPr>
        <p:txBody>
          <a:bodyPr vert="horz" lIns="91440" tIns="45720" rIns="91440" bIns="4572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pt-BR" sz="4000" b="1" i="0" u="none" strike="noStrike" kern="1200" cap="none" spc="0" normalizeH="0" baseline="0" noProof="0" dirty="0">
                <a:ln>
                  <a:noFill/>
                </a:ln>
                <a:solidFill>
                  <a:schemeClr val="accent1"/>
                </a:solidFill>
                <a:effectLst/>
                <a:uLnTx/>
                <a:uFillTx/>
                <a:latin typeface="Calibri" pitchFamily="34" charset="0"/>
                <a:ea typeface="+mn-ea"/>
                <a:cs typeface="+mn-cs"/>
              </a:rPr>
              <a:t>Potenciômetro artesanal</a:t>
            </a:r>
          </a:p>
        </p:txBody>
      </p:sp>
      <p:pic>
        <p:nvPicPr>
          <p:cNvPr id="5" name="Picture 3" descr="F:\Disco Principal\Arduino\Barretuino\Barretuino.JPG"/>
          <p:cNvPicPr>
            <a:picLocks noChangeAspect="1" noChangeArrowheads="1"/>
          </p:cNvPicPr>
          <p:nvPr/>
        </p:nvPicPr>
        <p:blipFill>
          <a:blip r:embed="rId3" cstate="print"/>
          <a:srcRect/>
          <a:stretch>
            <a:fillRect/>
          </a:stretch>
        </p:blipFill>
        <p:spPr bwMode="auto">
          <a:xfrm>
            <a:off x="8596338" y="0"/>
            <a:ext cx="1309662" cy="958707"/>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3"/>
          <p:cNvSpPr txBox="1">
            <a:spLocks noChangeArrowheads="1"/>
          </p:cNvSpPr>
          <p:nvPr/>
        </p:nvSpPr>
        <p:spPr bwMode="auto">
          <a:xfrm>
            <a:off x="7429500" y="4899026"/>
            <a:ext cx="1767946" cy="315913"/>
          </a:xfrm>
          <a:prstGeom prst="rect">
            <a:avLst/>
          </a:prstGeom>
          <a:noFill/>
          <a:ln w="9525">
            <a:noFill/>
            <a:round/>
            <a:headEnd/>
            <a:tailEnd/>
          </a:ln>
        </p:spPr>
        <p:txBody>
          <a:bodyPr wrap="none" lIns="82945" tIns="41473" rIns="82945" bIns="41473" anchor="ctr"/>
          <a:lstStyle/>
          <a:p>
            <a:endParaRPr lang="pt-BR"/>
          </a:p>
        </p:txBody>
      </p:sp>
      <p:pic>
        <p:nvPicPr>
          <p:cNvPr id="11267" name="Picture 4"/>
          <p:cNvPicPr>
            <a:picLocks noChangeAspect="1" noChangeArrowheads="1"/>
          </p:cNvPicPr>
          <p:nvPr/>
        </p:nvPicPr>
        <p:blipFill>
          <a:blip r:embed="rId3" cstate="print"/>
          <a:srcRect/>
          <a:stretch>
            <a:fillRect/>
          </a:stretch>
        </p:blipFill>
        <p:spPr bwMode="auto">
          <a:xfrm>
            <a:off x="5020073" y="777876"/>
            <a:ext cx="3986477" cy="3870325"/>
          </a:xfrm>
          <a:prstGeom prst="rect">
            <a:avLst/>
          </a:prstGeom>
          <a:noFill/>
          <a:ln w="9525">
            <a:noFill/>
            <a:round/>
            <a:headEnd/>
            <a:tailEnd/>
          </a:ln>
        </p:spPr>
      </p:pic>
      <p:pic>
        <p:nvPicPr>
          <p:cNvPr id="11268" name="Picture 5"/>
          <p:cNvPicPr>
            <a:picLocks noChangeAspect="1" noChangeArrowheads="1"/>
          </p:cNvPicPr>
          <p:nvPr/>
        </p:nvPicPr>
        <p:blipFill>
          <a:blip r:embed="rId4" cstate="print"/>
          <a:srcRect/>
          <a:stretch>
            <a:fillRect/>
          </a:stretch>
        </p:blipFill>
        <p:spPr bwMode="auto">
          <a:xfrm>
            <a:off x="273448" y="3008314"/>
            <a:ext cx="4679553" cy="3197225"/>
          </a:xfrm>
          <a:prstGeom prst="rect">
            <a:avLst/>
          </a:prstGeom>
          <a:noFill/>
          <a:ln w="9525">
            <a:noFill/>
            <a:round/>
            <a:headEnd/>
            <a:tailEnd/>
          </a:ln>
        </p:spPr>
      </p:pic>
      <p:pic>
        <p:nvPicPr>
          <p:cNvPr id="11269" name="Picture 6"/>
          <p:cNvPicPr>
            <a:picLocks noChangeAspect="1" noChangeArrowheads="1"/>
          </p:cNvPicPr>
          <p:nvPr/>
        </p:nvPicPr>
        <p:blipFill>
          <a:blip r:embed="rId5" cstate="print"/>
          <a:srcRect/>
          <a:stretch>
            <a:fillRect/>
          </a:stretch>
        </p:blipFill>
        <p:spPr bwMode="auto">
          <a:xfrm>
            <a:off x="7166373" y="4899025"/>
            <a:ext cx="2031073" cy="1219200"/>
          </a:xfrm>
          <a:prstGeom prst="rect">
            <a:avLst/>
          </a:prstGeom>
          <a:noFill/>
          <a:ln w="9525">
            <a:noFill/>
            <a:round/>
            <a:headEnd/>
            <a:tailEnd/>
          </a:ln>
        </p:spPr>
      </p:pic>
      <p:sp>
        <p:nvSpPr>
          <p:cNvPr id="11270" name="Text Box 7"/>
          <p:cNvSpPr txBox="1">
            <a:spLocks noChangeArrowheads="1"/>
          </p:cNvSpPr>
          <p:nvPr/>
        </p:nvSpPr>
        <p:spPr bwMode="auto">
          <a:xfrm>
            <a:off x="883974" y="6042026"/>
            <a:ext cx="3362193" cy="314325"/>
          </a:xfrm>
          <a:prstGeom prst="rect">
            <a:avLst/>
          </a:prstGeom>
          <a:noFill/>
          <a:ln w="9525">
            <a:noFill/>
            <a:round/>
            <a:headEnd/>
            <a:tailEnd/>
          </a:ln>
        </p:spPr>
        <p:txBody>
          <a:bodyPr lIns="81639" tIns="40820" rIns="81639" bIns="40820"/>
          <a:lstStyle/>
          <a:p>
            <a:pPr>
              <a:lnSpc>
                <a:spcPct val="76000"/>
              </a:lnSpc>
              <a:buFont typeface="Wingdings" pitchFamily="2" charset="2"/>
              <a:buChar cha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pPr>
            <a:r>
              <a:rPr lang="en-GB" sz="2000">
                <a:solidFill>
                  <a:srgbClr val="000000"/>
                </a:solidFill>
              </a:rPr>
              <a:t>Arduino BT (Bluetooth)</a:t>
            </a:r>
            <a:r>
              <a:rPr lang="ar-SA" sz="2000">
                <a:solidFill>
                  <a:srgbClr val="000000"/>
                </a:solidFill>
                <a:cs typeface="Arial" charset="0"/>
              </a:rPr>
              <a:t>‏</a:t>
            </a:r>
            <a:endParaRPr lang="en-GB" sz="2000">
              <a:solidFill>
                <a:srgbClr val="000000"/>
              </a:solidFill>
            </a:endParaRPr>
          </a:p>
        </p:txBody>
      </p:sp>
      <p:sp>
        <p:nvSpPr>
          <p:cNvPr id="11271" name="Text Box 8"/>
          <p:cNvSpPr txBox="1">
            <a:spLocks noChangeArrowheads="1"/>
          </p:cNvSpPr>
          <p:nvPr/>
        </p:nvSpPr>
        <p:spPr bwMode="auto">
          <a:xfrm>
            <a:off x="7075224" y="6216651"/>
            <a:ext cx="2653639" cy="315913"/>
          </a:xfrm>
          <a:prstGeom prst="rect">
            <a:avLst/>
          </a:prstGeom>
          <a:noFill/>
          <a:ln w="9525">
            <a:noFill/>
            <a:round/>
            <a:headEnd/>
            <a:tailEnd/>
          </a:ln>
        </p:spPr>
        <p:txBody>
          <a:bodyPr lIns="81639" tIns="40820" rIns="81639" bIns="40820"/>
          <a:lstStyle/>
          <a:p>
            <a:pPr>
              <a:lnSpc>
                <a:spcPct val="76000"/>
              </a:lnSpc>
              <a:buFont typeface="Wingdings" pitchFamily="2" charset="2"/>
              <a:buChar cha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pPr>
            <a:r>
              <a:rPr lang="en-GB" sz="2000">
                <a:solidFill>
                  <a:srgbClr val="000000"/>
                </a:solidFill>
              </a:rPr>
              <a:t>Arduino Mini</a:t>
            </a:r>
          </a:p>
        </p:txBody>
      </p:sp>
      <p:sp>
        <p:nvSpPr>
          <p:cNvPr id="11272" name="Text Box 9"/>
          <p:cNvSpPr txBox="1">
            <a:spLocks noChangeArrowheads="1"/>
          </p:cNvSpPr>
          <p:nvPr/>
        </p:nvSpPr>
        <p:spPr bwMode="auto">
          <a:xfrm>
            <a:off x="5579004" y="4397376"/>
            <a:ext cx="3097345" cy="277813"/>
          </a:xfrm>
          <a:prstGeom prst="rect">
            <a:avLst/>
          </a:prstGeom>
          <a:noFill/>
          <a:ln w="9525">
            <a:noFill/>
            <a:round/>
            <a:headEnd/>
            <a:tailEnd/>
          </a:ln>
        </p:spPr>
        <p:txBody>
          <a:bodyPr lIns="81639" tIns="40820" rIns="81639" bIns="40820"/>
          <a:lstStyle/>
          <a:p>
            <a:pPr>
              <a:lnSpc>
                <a:spcPct val="76000"/>
              </a:lnSpc>
              <a:buFont typeface="Wingdings" pitchFamily="2" charset="2"/>
              <a:buChar char=""/>
              <a:tabLst>
                <a:tab pos="0" algn="l"/>
                <a:tab pos="404813" algn="l"/>
                <a:tab pos="812800" algn="l"/>
                <a:tab pos="1220788" algn="l"/>
                <a:tab pos="1627188" algn="l"/>
                <a:tab pos="2035175" algn="l"/>
                <a:tab pos="2443163" algn="l"/>
                <a:tab pos="2851150" algn="l"/>
                <a:tab pos="3257550" algn="l"/>
                <a:tab pos="3665538" algn="l"/>
                <a:tab pos="4073525" algn="l"/>
                <a:tab pos="4479925" algn="l"/>
                <a:tab pos="4887913" algn="l"/>
                <a:tab pos="5295900" algn="l"/>
                <a:tab pos="5703888" algn="l"/>
                <a:tab pos="6110288" algn="l"/>
                <a:tab pos="6518275" algn="l"/>
                <a:tab pos="6926263" algn="l"/>
                <a:tab pos="7332663" algn="l"/>
                <a:tab pos="7740650" algn="l"/>
                <a:tab pos="8148638" algn="l"/>
              </a:tabLst>
            </a:pPr>
            <a:r>
              <a:rPr lang="en-GB" sz="2000">
                <a:solidFill>
                  <a:srgbClr val="000000"/>
                </a:solidFill>
              </a:rPr>
              <a:t>Arduino Pro</a:t>
            </a:r>
          </a:p>
        </p:txBody>
      </p:sp>
      <p:sp>
        <p:nvSpPr>
          <p:cNvPr id="11" name="Retângulo 10"/>
          <p:cNvSpPr/>
          <p:nvPr/>
        </p:nvSpPr>
        <p:spPr>
          <a:xfrm>
            <a:off x="1" y="1"/>
            <a:ext cx="4504135" cy="707886"/>
          </a:xfrm>
          <a:prstGeom prst="rect">
            <a:avLst/>
          </a:prstGeom>
          <a:noFill/>
        </p:spPr>
        <p:txBody>
          <a:bodyPr>
            <a:spAutoFit/>
          </a:bodyPr>
          <a:lstStyle/>
          <a:p>
            <a:pPr>
              <a:defRPr/>
            </a:pPr>
            <a:r>
              <a:rPr lang="pt-BR" sz="4000" b="1" dirty="0">
                <a:solidFill>
                  <a:schemeClr val="accent1"/>
                </a:solidFill>
                <a:latin typeface="Calibri" pitchFamily="34" charset="0"/>
              </a:rPr>
              <a:t>Arduino</a:t>
            </a:r>
          </a:p>
        </p:txBody>
      </p:sp>
      <p:pic>
        <p:nvPicPr>
          <p:cNvPr id="12" name="Picture 3" descr="F:\Disco Principal\Arduino\Barretuino\Barretuino.JPG"/>
          <p:cNvPicPr>
            <a:picLocks noChangeAspect="1" noChangeArrowheads="1"/>
          </p:cNvPicPr>
          <p:nvPr/>
        </p:nvPicPr>
        <p:blipFill>
          <a:blip r:embed="rId6" cstate="print"/>
          <a:srcRect/>
          <a:stretch>
            <a:fillRect/>
          </a:stretch>
        </p:blipFill>
        <p:spPr bwMode="auto">
          <a:xfrm>
            <a:off x="8596338" y="0"/>
            <a:ext cx="1309662" cy="958707"/>
          </a:xfrm>
          <a:prstGeom prst="rect">
            <a:avLst/>
          </a:prstGeom>
          <a:noFill/>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S102895266">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Escritório">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Escritório Theme">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Escritório">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Escritório Theme">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Escritório">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D182A0E-7F17-4A86-A7C5-8846F54E43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TS102895266</Template>
  <TotalTime>0</TotalTime>
  <Words>3666</Words>
  <Application>Microsoft Office PowerPoint</Application>
  <PresentationFormat>Papel A4 (210 x 297 mm)</PresentationFormat>
  <Paragraphs>514</Paragraphs>
  <Slides>89</Slides>
  <Notes>11</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89</vt:i4>
      </vt:variant>
    </vt:vector>
  </HeadingPairs>
  <TitlesOfParts>
    <vt:vector size="98" baseType="lpstr">
      <vt:lpstr>Arial</vt:lpstr>
      <vt:lpstr>Calibri</vt:lpstr>
      <vt:lpstr>Courier New</vt:lpstr>
      <vt:lpstr>Franklin Gothic Medium</vt:lpstr>
      <vt:lpstr>Miriam Fixed</vt:lpstr>
      <vt:lpstr>Times New Roman</vt:lpstr>
      <vt:lpstr>Verdana</vt:lpstr>
      <vt:lpstr>Wingdings</vt:lpstr>
      <vt:lpstr>TS102895266</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Arquitetura que utilizaremos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Rele Shield</vt:lpstr>
      <vt:lpstr>Rele Shield</vt:lpstr>
      <vt:lpstr>Ligação da Rele Shield</vt:lpstr>
      <vt:lpstr>Apresentação do PowerPoint</vt:lpstr>
      <vt:lpstr>Apresentação do PowerPoint</vt:lpstr>
      <vt:lpstr>Apresentação do PowerPoint</vt:lpstr>
      <vt:lpstr>Apresentação do PowerPoint</vt:lpstr>
      <vt:lpstr>Sugestão de leitura para fixação do conteúdo da aula de hoje:</vt:lpstr>
      <vt:lpstr>Próxima aula </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2013-09-14T14:46:35Z</dcterms:created>
  <dcterms:modified xsi:type="dcterms:W3CDTF">2019-09-13T21:36:55Z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TC028952669991</vt:lpwstr>
  </property>
</Properties>
</file>